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71" r:id="rId2"/>
    <p:sldMasterId id="2147483683" r:id="rId3"/>
    <p:sldMasterId id="2147483695" r:id="rId4"/>
    <p:sldMasterId id="2147483707" r:id="rId5"/>
  </p:sldMasterIdLst>
  <p:notesMasterIdLst>
    <p:notesMasterId r:id="rId171"/>
  </p:notesMasterIdLst>
  <p:sldIdLst>
    <p:sldId id="257" r:id="rId6"/>
    <p:sldId id="258" r:id="rId7"/>
    <p:sldId id="259" r:id="rId8"/>
    <p:sldId id="260" r:id="rId9"/>
    <p:sldId id="261" r:id="rId10"/>
    <p:sldId id="262" r:id="rId11"/>
    <p:sldId id="263" r:id="rId12"/>
    <p:sldId id="265" r:id="rId13"/>
    <p:sldId id="266" r:id="rId14"/>
    <p:sldId id="267" r:id="rId15"/>
    <p:sldId id="270" r:id="rId16"/>
    <p:sldId id="280" r:id="rId17"/>
    <p:sldId id="283" r:id="rId18"/>
    <p:sldId id="286" r:id="rId19"/>
    <p:sldId id="289" r:id="rId20"/>
    <p:sldId id="292" r:id="rId21"/>
    <p:sldId id="295" r:id="rId22"/>
    <p:sldId id="298" r:id="rId23"/>
    <p:sldId id="301" r:id="rId24"/>
    <p:sldId id="304" r:id="rId25"/>
    <p:sldId id="307" r:id="rId26"/>
    <p:sldId id="310" r:id="rId27"/>
    <p:sldId id="313" r:id="rId28"/>
    <p:sldId id="316" r:id="rId29"/>
    <p:sldId id="319" r:id="rId30"/>
    <p:sldId id="322" r:id="rId31"/>
    <p:sldId id="325" r:id="rId32"/>
    <p:sldId id="328" r:id="rId33"/>
    <p:sldId id="331" r:id="rId34"/>
    <p:sldId id="334" r:id="rId35"/>
    <p:sldId id="337" r:id="rId36"/>
    <p:sldId id="340" r:id="rId37"/>
    <p:sldId id="343" r:id="rId38"/>
    <p:sldId id="346" r:id="rId39"/>
    <p:sldId id="349" r:id="rId40"/>
    <p:sldId id="352" r:id="rId41"/>
    <p:sldId id="355" r:id="rId42"/>
    <p:sldId id="358" r:id="rId43"/>
    <p:sldId id="361" r:id="rId44"/>
    <p:sldId id="364" r:id="rId45"/>
    <p:sldId id="367" r:id="rId46"/>
    <p:sldId id="370" r:id="rId47"/>
    <p:sldId id="373" r:id="rId48"/>
    <p:sldId id="376" r:id="rId49"/>
    <p:sldId id="379" r:id="rId50"/>
    <p:sldId id="382" r:id="rId51"/>
    <p:sldId id="385" r:id="rId52"/>
    <p:sldId id="388" r:id="rId53"/>
    <p:sldId id="391" r:id="rId54"/>
    <p:sldId id="394" r:id="rId55"/>
    <p:sldId id="397" r:id="rId56"/>
    <p:sldId id="400" r:id="rId57"/>
    <p:sldId id="403" r:id="rId58"/>
    <p:sldId id="406" r:id="rId59"/>
    <p:sldId id="409" r:id="rId60"/>
    <p:sldId id="410" r:id="rId61"/>
    <p:sldId id="411" r:id="rId62"/>
    <p:sldId id="412" r:id="rId63"/>
    <p:sldId id="413" r:id="rId64"/>
    <p:sldId id="414" r:id="rId65"/>
    <p:sldId id="415" r:id="rId66"/>
    <p:sldId id="416" r:id="rId67"/>
    <p:sldId id="417" r:id="rId68"/>
    <p:sldId id="418" r:id="rId69"/>
    <p:sldId id="419" r:id="rId70"/>
    <p:sldId id="269" r:id="rId71"/>
    <p:sldId id="420" r:id="rId72"/>
    <p:sldId id="421" r:id="rId73"/>
    <p:sldId id="422" r:id="rId74"/>
    <p:sldId id="423" r:id="rId75"/>
    <p:sldId id="424" r:id="rId76"/>
    <p:sldId id="425" r:id="rId77"/>
    <p:sldId id="426" r:id="rId78"/>
    <p:sldId id="427" r:id="rId79"/>
    <p:sldId id="428" r:id="rId80"/>
    <p:sldId id="429" r:id="rId81"/>
    <p:sldId id="430" r:id="rId82"/>
    <p:sldId id="431" r:id="rId83"/>
    <p:sldId id="432" r:id="rId84"/>
    <p:sldId id="433" r:id="rId85"/>
    <p:sldId id="434" r:id="rId86"/>
    <p:sldId id="435" r:id="rId87"/>
    <p:sldId id="436" r:id="rId88"/>
    <p:sldId id="437" r:id="rId89"/>
    <p:sldId id="438" r:id="rId90"/>
    <p:sldId id="439" r:id="rId91"/>
    <p:sldId id="440" r:id="rId92"/>
    <p:sldId id="441" r:id="rId93"/>
    <p:sldId id="442" r:id="rId94"/>
    <p:sldId id="443" r:id="rId95"/>
    <p:sldId id="444" r:id="rId96"/>
    <p:sldId id="445" r:id="rId97"/>
    <p:sldId id="446" r:id="rId98"/>
    <p:sldId id="447" r:id="rId99"/>
    <p:sldId id="448" r:id="rId100"/>
    <p:sldId id="449" r:id="rId101"/>
    <p:sldId id="450" r:id="rId102"/>
    <p:sldId id="451" r:id="rId103"/>
    <p:sldId id="452" r:id="rId104"/>
    <p:sldId id="453" r:id="rId105"/>
    <p:sldId id="454" r:id="rId106"/>
    <p:sldId id="455" r:id="rId107"/>
    <p:sldId id="456" r:id="rId108"/>
    <p:sldId id="457" r:id="rId109"/>
    <p:sldId id="458" r:id="rId110"/>
    <p:sldId id="459" r:id="rId111"/>
    <p:sldId id="460" r:id="rId112"/>
    <p:sldId id="461" r:id="rId113"/>
    <p:sldId id="462" r:id="rId114"/>
    <p:sldId id="463" r:id="rId115"/>
    <p:sldId id="464" r:id="rId116"/>
    <p:sldId id="465" r:id="rId117"/>
    <p:sldId id="466" r:id="rId118"/>
    <p:sldId id="467" r:id="rId119"/>
    <p:sldId id="468" r:id="rId120"/>
    <p:sldId id="469" r:id="rId121"/>
    <p:sldId id="470" r:id="rId122"/>
    <p:sldId id="471" r:id="rId123"/>
    <p:sldId id="472" r:id="rId124"/>
    <p:sldId id="473" r:id="rId125"/>
    <p:sldId id="474" r:id="rId126"/>
    <p:sldId id="475" r:id="rId127"/>
    <p:sldId id="476" r:id="rId128"/>
    <p:sldId id="477" r:id="rId129"/>
    <p:sldId id="478" r:id="rId130"/>
    <p:sldId id="479" r:id="rId131"/>
    <p:sldId id="480" r:id="rId132"/>
    <p:sldId id="481" r:id="rId133"/>
    <p:sldId id="482" r:id="rId134"/>
    <p:sldId id="483" r:id="rId135"/>
    <p:sldId id="484" r:id="rId136"/>
    <p:sldId id="485" r:id="rId137"/>
    <p:sldId id="486" r:id="rId138"/>
    <p:sldId id="487" r:id="rId139"/>
    <p:sldId id="488" r:id="rId140"/>
    <p:sldId id="489" r:id="rId141"/>
    <p:sldId id="490" r:id="rId142"/>
    <p:sldId id="491" r:id="rId143"/>
    <p:sldId id="492" r:id="rId144"/>
    <p:sldId id="493" r:id="rId145"/>
    <p:sldId id="494" r:id="rId146"/>
    <p:sldId id="495" r:id="rId147"/>
    <p:sldId id="496" r:id="rId148"/>
    <p:sldId id="497" r:id="rId149"/>
    <p:sldId id="498" r:id="rId150"/>
    <p:sldId id="499" r:id="rId151"/>
    <p:sldId id="500" r:id="rId152"/>
    <p:sldId id="501" r:id="rId153"/>
    <p:sldId id="502" r:id="rId154"/>
    <p:sldId id="503" r:id="rId155"/>
    <p:sldId id="504" r:id="rId156"/>
    <p:sldId id="505" r:id="rId157"/>
    <p:sldId id="506" r:id="rId158"/>
    <p:sldId id="507" r:id="rId159"/>
    <p:sldId id="508" r:id="rId160"/>
    <p:sldId id="509" r:id="rId161"/>
    <p:sldId id="510" r:id="rId162"/>
    <p:sldId id="511" r:id="rId163"/>
    <p:sldId id="512" r:id="rId164"/>
    <p:sldId id="513" r:id="rId165"/>
    <p:sldId id="514" r:id="rId166"/>
    <p:sldId id="515" r:id="rId167"/>
    <p:sldId id="516" r:id="rId168"/>
    <p:sldId id="517" r:id="rId169"/>
    <p:sldId id="518" r:id="rId170"/>
  </p:sldIdLst>
  <p:sldSz cx="9144000" cy="6858000" type="screen4x3"/>
  <p:notesSz cx="6858000" cy="9144000"/>
  <p:custDataLst>
    <p:tags r:id="rId172"/>
  </p:custDataLst>
  <p:defaultTextStyle>
    <a:defPPr>
      <a:defRPr lang="el"/>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975" autoAdjust="0"/>
    <p:restoredTop sz="94660"/>
  </p:normalViewPr>
  <p:slideViewPr>
    <p:cSldViewPr>
      <p:cViewPr varScale="1">
        <p:scale>
          <a:sx n="51" d="100"/>
          <a:sy n="51" d="100"/>
        </p:scale>
        <p:origin x="629" y="38"/>
      </p:cViewPr>
      <p:guideLst>
        <p:guide orient="horz" pos="2160"/>
        <p:guide pos="2880"/>
      </p:guideLst>
    </p:cSldViewPr>
  </p:slideViewPr>
  <p:notesTextViewPr>
    <p:cViewPr>
      <p:scale>
        <a:sx n="1" d="1"/>
        <a:sy n="1" d="1"/>
      </p:scale>
      <p:origin x="0" y="0"/>
    </p:cViewPr>
  </p:notesTextViewPr>
  <p:notesViewPr>
    <p:cSldViewPr>
      <p:cViewPr>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117" Type="http://schemas.openxmlformats.org/officeDocument/2006/relationships/slide" Target="slides/slide112.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slide" Target="slides/slide79.xml"/><Relationship Id="rId89" Type="http://schemas.openxmlformats.org/officeDocument/2006/relationships/slide" Target="slides/slide84.xml"/><Relationship Id="rId112" Type="http://schemas.openxmlformats.org/officeDocument/2006/relationships/slide" Target="slides/slide107.xml"/><Relationship Id="rId133" Type="http://schemas.openxmlformats.org/officeDocument/2006/relationships/slide" Target="slides/slide128.xml"/><Relationship Id="rId138" Type="http://schemas.openxmlformats.org/officeDocument/2006/relationships/slide" Target="slides/slide133.xml"/><Relationship Id="rId154" Type="http://schemas.openxmlformats.org/officeDocument/2006/relationships/slide" Target="slides/slide149.xml"/><Relationship Id="rId159" Type="http://schemas.openxmlformats.org/officeDocument/2006/relationships/slide" Target="slides/slide154.xml"/><Relationship Id="rId175" Type="http://schemas.openxmlformats.org/officeDocument/2006/relationships/theme" Target="theme/theme1.xml"/><Relationship Id="rId170" Type="http://schemas.openxmlformats.org/officeDocument/2006/relationships/slide" Target="slides/slide165.xml"/><Relationship Id="rId16" Type="http://schemas.openxmlformats.org/officeDocument/2006/relationships/slide" Target="slides/slide11.xml"/><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102" Type="http://schemas.openxmlformats.org/officeDocument/2006/relationships/slide" Target="slides/slide97.xml"/><Relationship Id="rId123" Type="http://schemas.openxmlformats.org/officeDocument/2006/relationships/slide" Target="slides/slide118.xml"/><Relationship Id="rId128" Type="http://schemas.openxmlformats.org/officeDocument/2006/relationships/slide" Target="slides/slide123.xml"/><Relationship Id="rId144" Type="http://schemas.openxmlformats.org/officeDocument/2006/relationships/slide" Target="slides/slide139.xml"/><Relationship Id="rId149" Type="http://schemas.openxmlformats.org/officeDocument/2006/relationships/slide" Target="slides/slide144.xml"/><Relationship Id="rId5" Type="http://schemas.openxmlformats.org/officeDocument/2006/relationships/slideMaster" Target="slideMasters/slideMaster5.xml"/><Relationship Id="rId90" Type="http://schemas.openxmlformats.org/officeDocument/2006/relationships/slide" Target="slides/slide85.xml"/><Relationship Id="rId95" Type="http://schemas.openxmlformats.org/officeDocument/2006/relationships/slide" Target="slides/slide90.xml"/><Relationship Id="rId160" Type="http://schemas.openxmlformats.org/officeDocument/2006/relationships/slide" Target="slides/slide155.xml"/><Relationship Id="rId165" Type="http://schemas.openxmlformats.org/officeDocument/2006/relationships/slide" Target="slides/slide160.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113" Type="http://schemas.openxmlformats.org/officeDocument/2006/relationships/slide" Target="slides/slide108.xml"/><Relationship Id="rId118" Type="http://schemas.openxmlformats.org/officeDocument/2006/relationships/slide" Target="slides/slide113.xml"/><Relationship Id="rId134" Type="http://schemas.openxmlformats.org/officeDocument/2006/relationships/slide" Target="slides/slide129.xml"/><Relationship Id="rId139" Type="http://schemas.openxmlformats.org/officeDocument/2006/relationships/slide" Target="slides/slide134.xml"/><Relationship Id="rId80" Type="http://schemas.openxmlformats.org/officeDocument/2006/relationships/slide" Target="slides/slide75.xml"/><Relationship Id="rId85" Type="http://schemas.openxmlformats.org/officeDocument/2006/relationships/slide" Target="slides/slide80.xml"/><Relationship Id="rId150" Type="http://schemas.openxmlformats.org/officeDocument/2006/relationships/slide" Target="slides/slide145.xml"/><Relationship Id="rId155" Type="http://schemas.openxmlformats.org/officeDocument/2006/relationships/slide" Target="slides/slide150.xml"/><Relationship Id="rId171" Type="http://schemas.openxmlformats.org/officeDocument/2006/relationships/notesMaster" Target="notesMasters/notesMaster1.xml"/><Relationship Id="rId176" Type="http://schemas.openxmlformats.org/officeDocument/2006/relationships/tableStyles" Target="tableStyles.xml"/><Relationship Id="rId12" Type="http://schemas.openxmlformats.org/officeDocument/2006/relationships/slide" Target="slides/slide7.xml"/><Relationship Id="rId17" Type="http://schemas.openxmlformats.org/officeDocument/2006/relationships/slide" Target="slides/slide12.xml"/><Relationship Id="rId33" Type="http://schemas.openxmlformats.org/officeDocument/2006/relationships/slide" Target="slides/slide28.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08" Type="http://schemas.openxmlformats.org/officeDocument/2006/relationships/slide" Target="slides/slide103.xml"/><Relationship Id="rId124" Type="http://schemas.openxmlformats.org/officeDocument/2006/relationships/slide" Target="slides/slide119.xml"/><Relationship Id="rId129" Type="http://schemas.openxmlformats.org/officeDocument/2006/relationships/slide" Target="slides/slide124.xml"/><Relationship Id="rId54" Type="http://schemas.openxmlformats.org/officeDocument/2006/relationships/slide" Target="slides/slide49.xml"/><Relationship Id="rId70" Type="http://schemas.openxmlformats.org/officeDocument/2006/relationships/slide" Target="slides/slide65.xml"/><Relationship Id="rId75" Type="http://schemas.openxmlformats.org/officeDocument/2006/relationships/slide" Target="slides/slide70.xml"/><Relationship Id="rId91" Type="http://schemas.openxmlformats.org/officeDocument/2006/relationships/slide" Target="slides/slide86.xml"/><Relationship Id="rId96" Type="http://schemas.openxmlformats.org/officeDocument/2006/relationships/slide" Target="slides/slide91.xml"/><Relationship Id="rId140" Type="http://schemas.openxmlformats.org/officeDocument/2006/relationships/slide" Target="slides/slide135.xml"/><Relationship Id="rId145" Type="http://schemas.openxmlformats.org/officeDocument/2006/relationships/slide" Target="slides/slide140.xml"/><Relationship Id="rId161" Type="http://schemas.openxmlformats.org/officeDocument/2006/relationships/slide" Target="slides/slide156.xml"/><Relationship Id="rId166" Type="http://schemas.openxmlformats.org/officeDocument/2006/relationships/slide" Target="slides/slide161.xml"/><Relationship Id="rId1" Type="http://schemas.openxmlformats.org/officeDocument/2006/relationships/slideMaster" Target="slideMasters/slideMaster1.xml"/><Relationship Id="rId6" Type="http://schemas.openxmlformats.org/officeDocument/2006/relationships/slide" Target="slides/slide1.xml"/><Relationship Id="rId23" Type="http://schemas.openxmlformats.org/officeDocument/2006/relationships/slide" Target="slides/slide18.xml"/><Relationship Id="rId28" Type="http://schemas.openxmlformats.org/officeDocument/2006/relationships/slide" Target="slides/slide23.xml"/><Relationship Id="rId49" Type="http://schemas.openxmlformats.org/officeDocument/2006/relationships/slide" Target="slides/slide44.xml"/><Relationship Id="rId114" Type="http://schemas.openxmlformats.org/officeDocument/2006/relationships/slide" Target="slides/slide109.xml"/><Relationship Id="rId119" Type="http://schemas.openxmlformats.org/officeDocument/2006/relationships/slide" Target="slides/slide114.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slide" Target="slides/slide81.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122" Type="http://schemas.openxmlformats.org/officeDocument/2006/relationships/slide" Target="slides/slide117.xml"/><Relationship Id="rId130" Type="http://schemas.openxmlformats.org/officeDocument/2006/relationships/slide" Target="slides/slide125.xml"/><Relationship Id="rId135" Type="http://schemas.openxmlformats.org/officeDocument/2006/relationships/slide" Target="slides/slide130.xml"/><Relationship Id="rId143" Type="http://schemas.openxmlformats.org/officeDocument/2006/relationships/slide" Target="slides/slide138.xml"/><Relationship Id="rId148" Type="http://schemas.openxmlformats.org/officeDocument/2006/relationships/slide" Target="slides/slide143.xml"/><Relationship Id="rId151" Type="http://schemas.openxmlformats.org/officeDocument/2006/relationships/slide" Target="slides/slide146.xml"/><Relationship Id="rId156" Type="http://schemas.openxmlformats.org/officeDocument/2006/relationships/slide" Target="slides/slide151.xml"/><Relationship Id="rId164" Type="http://schemas.openxmlformats.org/officeDocument/2006/relationships/slide" Target="slides/slide159.xml"/><Relationship Id="rId169" Type="http://schemas.openxmlformats.org/officeDocument/2006/relationships/slide" Target="slides/slide164.xml"/><Relationship Id="rId4" Type="http://schemas.openxmlformats.org/officeDocument/2006/relationships/slideMaster" Target="slideMasters/slideMaster4.xml"/><Relationship Id="rId9" Type="http://schemas.openxmlformats.org/officeDocument/2006/relationships/slide" Target="slides/slide4.xml"/><Relationship Id="rId172" Type="http://schemas.openxmlformats.org/officeDocument/2006/relationships/tags" Target="tags/tag1.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slide" Target="slides/slide10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120" Type="http://schemas.openxmlformats.org/officeDocument/2006/relationships/slide" Target="slides/slide115.xml"/><Relationship Id="rId125" Type="http://schemas.openxmlformats.org/officeDocument/2006/relationships/slide" Target="slides/slide120.xml"/><Relationship Id="rId141" Type="http://schemas.openxmlformats.org/officeDocument/2006/relationships/slide" Target="slides/slide136.xml"/><Relationship Id="rId146" Type="http://schemas.openxmlformats.org/officeDocument/2006/relationships/slide" Target="slides/slide141.xml"/><Relationship Id="rId167" Type="http://schemas.openxmlformats.org/officeDocument/2006/relationships/slide" Target="slides/slide162.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162" Type="http://schemas.openxmlformats.org/officeDocument/2006/relationships/slide" Target="slides/slide157.xml"/><Relationship Id="rId2" Type="http://schemas.openxmlformats.org/officeDocument/2006/relationships/slideMaster" Target="slideMasters/slideMaster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15" Type="http://schemas.openxmlformats.org/officeDocument/2006/relationships/slide" Target="slides/slide110.xml"/><Relationship Id="rId131" Type="http://schemas.openxmlformats.org/officeDocument/2006/relationships/slide" Target="slides/slide126.xml"/><Relationship Id="rId136" Type="http://schemas.openxmlformats.org/officeDocument/2006/relationships/slide" Target="slides/slide131.xml"/><Relationship Id="rId157" Type="http://schemas.openxmlformats.org/officeDocument/2006/relationships/slide" Target="slides/slide152.xml"/><Relationship Id="rId61" Type="http://schemas.openxmlformats.org/officeDocument/2006/relationships/slide" Target="slides/slide56.xml"/><Relationship Id="rId82" Type="http://schemas.openxmlformats.org/officeDocument/2006/relationships/slide" Target="slides/slide77.xml"/><Relationship Id="rId152" Type="http://schemas.openxmlformats.org/officeDocument/2006/relationships/slide" Target="slides/slide147.xml"/><Relationship Id="rId173" Type="http://schemas.openxmlformats.org/officeDocument/2006/relationships/presProps" Target="presProps.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126" Type="http://schemas.openxmlformats.org/officeDocument/2006/relationships/slide" Target="slides/slide121.xml"/><Relationship Id="rId147" Type="http://schemas.openxmlformats.org/officeDocument/2006/relationships/slide" Target="slides/slide142.xml"/><Relationship Id="rId168" Type="http://schemas.openxmlformats.org/officeDocument/2006/relationships/slide" Target="slides/slide163.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121" Type="http://schemas.openxmlformats.org/officeDocument/2006/relationships/slide" Target="slides/slide116.xml"/><Relationship Id="rId142" Type="http://schemas.openxmlformats.org/officeDocument/2006/relationships/slide" Target="slides/slide137.xml"/><Relationship Id="rId163" Type="http://schemas.openxmlformats.org/officeDocument/2006/relationships/slide" Target="slides/slide158.xml"/><Relationship Id="rId3" Type="http://schemas.openxmlformats.org/officeDocument/2006/relationships/slideMaster" Target="slideMasters/slideMaster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116" Type="http://schemas.openxmlformats.org/officeDocument/2006/relationships/slide" Target="slides/slide111.xml"/><Relationship Id="rId137" Type="http://schemas.openxmlformats.org/officeDocument/2006/relationships/slide" Target="slides/slide132.xml"/><Relationship Id="rId158" Type="http://schemas.openxmlformats.org/officeDocument/2006/relationships/slide" Target="slides/slide153.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88" Type="http://schemas.openxmlformats.org/officeDocument/2006/relationships/slide" Target="slides/slide83.xml"/><Relationship Id="rId111" Type="http://schemas.openxmlformats.org/officeDocument/2006/relationships/slide" Target="slides/slide106.xml"/><Relationship Id="rId132" Type="http://schemas.openxmlformats.org/officeDocument/2006/relationships/slide" Target="slides/slide127.xml"/><Relationship Id="rId153" Type="http://schemas.openxmlformats.org/officeDocument/2006/relationships/slide" Target="slides/slide148.xml"/><Relationship Id="rId174" Type="http://schemas.openxmlformats.org/officeDocument/2006/relationships/viewProps" Target="viewProps.xml"/><Relationship Id="rId15" Type="http://schemas.openxmlformats.org/officeDocument/2006/relationships/slide" Target="slides/slide10.xml"/><Relationship Id="rId36" Type="http://schemas.openxmlformats.org/officeDocument/2006/relationships/slide" Target="slides/slide31.xml"/><Relationship Id="rId57" Type="http://schemas.openxmlformats.org/officeDocument/2006/relationships/slide" Target="slides/slide52.xml"/><Relationship Id="rId106" Type="http://schemas.openxmlformats.org/officeDocument/2006/relationships/slide" Target="slides/slide101.xml"/><Relationship Id="rId127" Type="http://schemas.openxmlformats.org/officeDocument/2006/relationships/slide" Target="slides/slide12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3D0D1BF-4234-4438-8204-ECA1B188982B}" type="datetimeFigureOut">
              <a:rPr lang="ko-KR" altLang="en-US" smtClean="0"/>
              <a:t>2023-09-25</a:t>
            </a:fld>
            <a:endParaRPr lang="ko-KR" altLang="en-US"/>
          </a:p>
        </p:txBody>
      </p:sp>
      <p:sp>
        <p:nvSpPr>
          <p:cNvPr id="4" name="슬라이드 이미지 개체 틀 3"/>
          <p:cNvSpPr>
            <a:spLocks noGrp="1" noRot="1" noChangeAspect="1"/>
          </p:cNvSpPr>
          <p:nvPr>
            <p:ph type="sldImg" idx="2"/>
          </p:nvPr>
        </p:nvSpPr>
        <p:spPr>
          <a:xfrm>
            <a:off x="1371600" y="1143000"/>
            <a:ext cx="4114800" cy="3086100"/>
          </a:xfrm>
          <a:prstGeom prst="rect">
            <a:avLst/>
          </a:prstGeom>
          <a:noFill/>
          <a:ln w="12700">
            <a:solidFill>
              <a:prstClr val="black"/>
            </a:solidFill>
          </a:ln>
        </p:spPr>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91EDB54-BF67-40DA-AB6C-EB6B49F53C3B}" type="slidenum">
              <a:rPr lang="ko-KR" altLang="en-US" smtClean="0"/>
              <a:t>‹#›</a:t>
            </a:fld>
            <a:endParaRPr lang="ko-KR" altLang="en-US"/>
          </a:p>
        </p:txBody>
      </p:sp>
    </p:spTree>
    <p:extLst>
      <p:ext uri="{BB962C8B-B14F-4D97-AF65-F5344CB8AC3E}">
        <p14:creationId xmlns:p14="http://schemas.microsoft.com/office/powerpoint/2010/main" val="2762001284"/>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591EDB54-BF67-40DA-AB6C-EB6B49F53C3B}" type="slidenum">
              <a:rPr lang="ko-KR" altLang="en-US" smtClean="0"/>
              <a:t>14</a:t>
            </a:fld>
            <a:endParaRPr lang="ko-KR" altLang="en-US"/>
          </a:p>
        </p:txBody>
      </p:sp>
    </p:spTree>
    <p:extLst>
      <p:ext uri="{BB962C8B-B14F-4D97-AF65-F5344CB8AC3E}">
        <p14:creationId xmlns:p14="http://schemas.microsoft.com/office/powerpoint/2010/main" val="23910909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591EDB54-BF67-40DA-AB6C-EB6B49F53C3B}" type="slidenum">
              <a:rPr lang="ko-KR" altLang="en-US" smtClean="0"/>
              <a:t>16</a:t>
            </a:fld>
            <a:endParaRPr lang="ko-KR" altLang="en-US"/>
          </a:p>
        </p:txBody>
      </p:sp>
    </p:spTree>
    <p:extLst>
      <p:ext uri="{BB962C8B-B14F-4D97-AF65-F5344CB8AC3E}">
        <p14:creationId xmlns:p14="http://schemas.microsoft.com/office/powerpoint/2010/main" val="3579748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4649A64D-2590-4276-B419-970BEAD28F3D}" type="slidenum">
              <a:rPr lang="ko-KR" altLang="en-US" smtClean="0"/>
              <a:t>139</a:t>
            </a:fld>
            <a:endParaRPr lang="ko-KR" altLang="en-US"/>
          </a:p>
        </p:txBody>
      </p:sp>
    </p:spTree>
    <p:extLst>
      <p:ext uri="{BB962C8B-B14F-4D97-AF65-F5344CB8AC3E}">
        <p14:creationId xmlns:p14="http://schemas.microsoft.com/office/powerpoint/2010/main" val="20244936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439F6BD9-3F5C-4E8E-BC76-4FA72C741E6A}" type="slidenum">
              <a:rPr lang="ko-KR" altLang="en-US" smtClean="0"/>
              <a:t>160</a:t>
            </a:fld>
            <a:endParaRPr lang="ko-KR" altLang="en-US"/>
          </a:p>
        </p:txBody>
      </p:sp>
    </p:spTree>
    <p:extLst>
      <p:ext uri="{BB962C8B-B14F-4D97-AF65-F5344CB8AC3E}">
        <p14:creationId xmlns:p14="http://schemas.microsoft.com/office/powerpoint/2010/main" val="35909905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a:t>마스터 제목 스타일 편집</a:t>
            </a:r>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97259308"/>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1009154"/>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810840791"/>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a:t>마스터 제목 스타일 편집</a:t>
            </a:r>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97259308"/>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32312262"/>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62206930"/>
      </p:ext>
    </p:extLst>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923051532"/>
      </p:ext>
    </p:extLst>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35861414"/>
      </p:ext>
    </p:extLst>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563330727"/>
      </p:ext>
    </p:extLst>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590220500"/>
      </p:ext>
    </p:extLst>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487502954"/>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32312262"/>
      </p:ext>
    </p:extLst>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067936192"/>
      </p:ext>
    </p:extLst>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1009154"/>
      </p:ext>
    </p:extLst>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810840791"/>
      </p:ext>
    </p:extLst>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a:t>마스터 제목 스타일 편집</a:t>
            </a:r>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97259308"/>
      </p:ext>
    </p:extLst>
  </p:cSld>
  <p:clrMapOvr>
    <a:masterClrMapping/>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32312262"/>
      </p:ext>
    </p:extLst>
  </p:cSld>
  <p:clrMapOvr>
    <a:masterClrMapping/>
  </p:clrMapOv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62206930"/>
      </p:ext>
    </p:extLst>
  </p:cSld>
  <p:clrMapOvr>
    <a:masterClrMapping/>
  </p:clrMapOv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923051532"/>
      </p:ext>
    </p:extLst>
  </p:cSld>
  <p:clrMapOvr>
    <a:masterClrMapping/>
  </p:clrMapOv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35861414"/>
      </p:ext>
    </p:extLst>
  </p:cSld>
  <p:clrMapOvr>
    <a:masterClrMapping/>
  </p:clrMapOv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563330727"/>
      </p:ext>
    </p:extLst>
  </p:cSld>
  <p:clrMapOvr>
    <a:masterClrMapping/>
  </p:clrMapOvr>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590220500"/>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62206930"/>
      </p:ext>
    </p:extLst>
  </p:cSld>
  <p:clrMapOvr>
    <a:masterClrMapping/>
  </p:clrMapOvr>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487502954"/>
      </p:ext>
    </p:extLst>
  </p:cSld>
  <p:clrMapOvr>
    <a:masterClrMapping/>
  </p:clrMapOvr>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067936192"/>
      </p:ext>
    </p:extLst>
  </p:cSld>
  <p:clrMapOvr>
    <a:masterClrMapping/>
  </p:clrMapOvr>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1009154"/>
      </p:ext>
    </p:extLst>
  </p:cSld>
  <p:clrMapOvr>
    <a:masterClrMapping/>
  </p:clrMapOvr>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810840791"/>
      </p:ext>
    </p:extLst>
  </p:cSld>
  <p:clrMapOvr>
    <a:masterClrMapping/>
  </p:clrMapOvr>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a:t>마스터 제목 스타일 편집</a:t>
            </a:r>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97259308"/>
      </p:ext>
    </p:extLst>
  </p:cSld>
  <p:clrMapOvr>
    <a:masterClrMapping/>
  </p:clrMapOvr>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32312262"/>
      </p:ext>
    </p:extLst>
  </p:cSld>
  <p:clrMapOvr>
    <a:masterClrMapping/>
  </p:clrMapOvr>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62206930"/>
      </p:ext>
    </p:extLst>
  </p:cSld>
  <p:clrMapOvr>
    <a:masterClrMapping/>
  </p:clrMapOvr>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923051532"/>
      </p:ext>
    </p:extLst>
  </p:cSld>
  <p:clrMapOvr>
    <a:masterClrMapping/>
  </p:clrMapOvr>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35861414"/>
      </p:ext>
    </p:extLst>
  </p:cSld>
  <p:clrMapOvr>
    <a:masterClrMapping/>
  </p:clrMapOvr>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563330727"/>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923051532"/>
      </p:ext>
    </p:extLst>
  </p:cSld>
  <p:clrMapOvr>
    <a:masterClrMapping/>
  </p:clrMapOvr>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590220500"/>
      </p:ext>
    </p:extLst>
  </p:cSld>
  <p:clrMapOvr>
    <a:masterClrMapping/>
  </p:clrMapOvr>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487502954"/>
      </p:ext>
    </p:extLst>
  </p:cSld>
  <p:clrMapOvr>
    <a:masterClrMapping/>
  </p:clrMapOvr>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067936192"/>
      </p:ext>
    </p:extLst>
  </p:cSld>
  <p:clrMapOvr>
    <a:masterClrMapping/>
  </p:clrMapOvr>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1009154"/>
      </p:ext>
    </p:extLst>
  </p:cSld>
  <p:clrMapOvr>
    <a:masterClrMapping/>
  </p:clrMapOvr>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810840791"/>
      </p:ext>
    </p:extLst>
  </p:cSld>
  <p:clrMapOvr>
    <a:masterClrMapping/>
  </p:clrMapOvr>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a:t>마스터 제목 스타일 편집</a:t>
            </a:r>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97259308"/>
      </p:ext>
    </p:extLst>
  </p:cSld>
  <p:clrMapOvr>
    <a:masterClrMapping/>
  </p:clrMapOvr>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32312262"/>
      </p:ext>
    </p:extLst>
  </p:cSld>
  <p:clrMapOvr>
    <a:masterClrMapping/>
  </p:clrMapOvr>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62206930"/>
      </p:ext>
    </p:extLst>
  </p:cSld>
  <p:clrMapOvr>
    <a:masterClrMapping/>
  </p:clrMapOvr>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923051532"/>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35861414"/>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35861414"/>
      </p:ext>
    </p:extLst>
  </p:cSld>
  <p:clrMapOvr>
    <a:masterClrMapping/>
  </p:clrMapOvr>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563330727"/>
      </p:ext>
    </p:extLst>
  </p:cSld>
  <p:clrMapOvr>
    <a:masterClrMapping/>
  </p:clrMapOvr>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590220500"/>
      </p:ext>
    </p:extLst>
  </p:cSld>
  <p:clrMapOvr>
    <a:masterClrMapping/>
  </p:clrMapOvr>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487502954"/>
      </p:ext>
    </p:extLst>
  </p:cSld>
  <p:clrMapOvr>
    <a:masterClrMapping/>
  </p:clrMapOvr>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067936192"/>
      </p:ext>
    </p:extLst>
  </p:cSld>
  <p:clrMapOvr>
    <a:masterClrMapping/>
  </p:clrMapOvr>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1009154"/>
      </p:ext>
    </p:extLst>
  </p:cSld>
  <p:clrMapOvr>
    <a:masterClrMapping/>
  </p:clrMapOvr>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810840791"/>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563330727"/>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590220500"/>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487502954"/>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067936192"/>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2711468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defPPr>
              <a:defRPr lang="ko-KR"/>
            </a:defPPr>
            <a:lvl1pPr marL="0" algn="l"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defPPr>
              <a:defRPr lang="ko-KR"/>
            </a:defPPr>
            <a:lvl1pPr marL="0" algn="ct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defPPr>
              <a:defRPr lang="ko-KR"/>
            </a:defPPr>
            <a:lvl1pPr marL="0" algn="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271146837"/>
      </p:ext>
    </p:extLst>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Lst>
  <p:transition/>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defPPr>
              <a:defRPr lang="ko-KR"/>
            </a:defPPr>
            <a:lvl1pPr marL="0" algn="l"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defPPr>
              <a:defRPr lang="ko-KR"/>
            </a:defPPr>
            <a:lvl1pPr marL="0" algn="ct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defPPr>
              <a:defRPr lang="ko-KR"/>
            </a:defPPr>
            <a:lvl1pPr marL="0" algn="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271146837"/>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Lst>
  <p:transition/>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defPPr>
              <a:defRPr lang="ko-KR"/>
            </a:defPPr>
            <a:lvl1pPr marL="0" algn="l"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defPPr>
              <a:defRPr lang="ko-KR"/>
            </a:defPPr>
            <a:lvl1pPr marL="0" algn="ct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defPPr>
              <a:defRPr lang="ko-KR"/>
            </a:defPPr>
            <a:lvl1pPr marL="0" algn="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271146837"/>
      </p:ext>
    </p:extLst>
  </p:cSld>
  <p:clrMap bg1="lt1" tx1="dk1" bg2="lt2" tx2="dk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Lst>
  <p:transition/>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defPPr>
              <a:defRPr lang="ko-KR"/>
            </a:defPPr>
            <a:lvl1pPr marL="0" algn="l"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defPPr>
              <a:defRPr lang="ko-KR"/>
            </a:defPPr>
            <a:lvl1pPr marL="0" algn="ct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defPPr>
              <a:defRPr lang="ko-KR"/>
            </a:defPPr>
            <a:lvl1pPr marL="0" algn="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271146837"/>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Lst>
  <p:transition/>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0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61.png"/></Relationships>
</file>

<file path=ppt/slides/_rels/slide10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02.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62.jpeg"/><Relationship Id="rId1" Type="http://schemas.openxmlformats.org/officeDocument/2006/relationships/slideLayout" Target="../slideLayouts/slideLayout46.xml"/><Relationship Id="rId4" Type="http://schemas.openxmlformats.org/officeDocument/2006/relationships/image" Target="../media/image64.png"/></Relationships>
</file>

<file path=ppt/slides/_rels/slide10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46.xml"/></Relationships>
</file>

<file path=ppt/slides/_rels/slide10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46.xml"/></Relationships>
</file>

<file path=ppt/slides/_rels/slide105.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46.xml"/></Relationships>
</file>

<file path=ppt/slides/_rels/slide10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46.xml"/></Relationships>
</file>

<file path=ppt/slides/_rels/slide10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0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0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68.jpeg"/></Relationships>
</file>

<file path=ppt/slides/_rels/slide1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13.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46.xml"/></Relationships>
</file>

<file path=ppt/slides/_rels/slide114.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46.xml"/></Relationships>
</file>

<file path=ppt/slides/_rels/slide115.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46.xml"/></Relationships>
</file>

<file path=ppt/slides/_rels/slide116.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46.xml"/></Relationships>
</file>

<file path=ppt/slides/_rels/slide117.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46.xml"/></Relationships>
</file>

<file path=ppt/slides/_rels/slide1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jpeg"/><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1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74.jpeg"/></Relationships>
</file>

<file path=ppt/slides/_rels/slide1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24.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46.xml"/></Relationships>
</file>

<file path=ppt/slides/_rels/slide125.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Layout" Target="../slideLayouts/slideLayout46.xml"/></Relationships>
</file>

<file path=ppt/slides/_rels/slide126.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Layout" Target="../slideLayouts/slideLayout46.xml"/></Relationships>
</file>

<file path=ppt/slides/_rels/slide127.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Layout" Target="../slideLayouts/slideLayout46.xml"/></Relationships>
</file>

<file path=ppt/slides/_rels/slide128.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46.xml"/></Relationships>
</file>

<file path=ppt/slides/_rels/slide1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1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80.jpeg"/></Relationships>
</file>

<file path=ppt/slides/_rels/slide1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35.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46.xml"/></Relationships>
</file>

<file path=ppt/slides/_rels/slide136.xml.rels><?xml version="1.0" encoding="UTF-8" standalone="yes"?>
<Relationships xmlns="http://schemas.openxmlformats.org/package/2006/relationships"><Relationship Id="rId2" Type="http://schemas.openxmlformats.org/officeDocument/2006/relationships/image" Target="../media/image82.jpeg"/><Relationship Id="rId1" Type="http://schemas.openxmlformats.org/officeDocument/2006/relationships/slideLayout" Target="../slideLayouts/slideLayout46.xml"/></Relationships>
</file>

<file path=ppt/slides/_rels/slide137.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Layout" Target="../slideLayouts/slideLayout46.xml"/></Relationships>
</file>

<file path=ppt/slides/_rels/slide138.xml.rels><?xml version="1.0" encoding="UTF-8" standalone="yes"?>
<Relationships xmlns="http://schemas.openxmlformats.org/package/2006/relationships"><Relationship Id="rId2" Type="http://schemas.openxmlformats.org/officeDocument/2006/relationships/image" Target="../media/image84.jpeg"/><Relationship Id="rId1" Type="http://schemas.openxmlformats.org/officeDocument/2006/relationships/slideLayout" Target="../slideLayouts/slideLayout46.xml"/></Relationships>
</file>

<file path=ppt/slides/_rels/slide139.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notesSlide" Target="../notesSlides/notesSlide3.xml"/><Relationship Id="rId1" Type="http://schemas.openxmlformats.org/officeDocument/2006/relationships/slideLayout" Target="../slideLayouts/slideLayout46.xml"/></Relationships>
</file>

<file path=ppt/slides/_rels/slide1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4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4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4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4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jpeg"/><Relationship Id="rId1" Type="http://schemas.openxmlformats.org/officeDocument/2006/relationships/slideLayout" Target="../slideLayouts/slideLayout45.xml"/><Relationship Id="rId4" Type="http://schemas.openxmlformats.org/officeDocument/2006/relationships/image" Target="../media/image2.png"/></Relationships>
</file>

<file path=ppt/slides/_rels/slide14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46.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Layout" Target="../slideLayouts/slideLayout46.xml"/></Relationships>
</file>

<file path=ppt/slides/_rels/slide147.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Layout" Target="../slideLayouts/slideLayout46.xml"/></Relationships>
</file>

<file path=ppt/slides/_rels/slide148.xml.rels><?xml version="1.0" encoding="UTF-8" standalone="yes"?>
<Relationships xmlns="http://schemas.openxmlformats.org/package/2006/relationships"><Relationship Id="rId2" Type="http://schemas.openxmlformats.org/officeDocument/2006/relationships/image" Target="../media/image88.jpeg"/><Relationship Id="rId1" Type="http://schemas.openxmlformats.org/officeDocument/2006/relationships/slideLayout" Target="../slideLayouts/slideLayout46.xml"/></Relationships>
</file>

<file path=ppt/slides/_rels/slide149.xml.rels><?xml version="1.0" encoding="UTF-8" standalone="yes"?>
<Relationships xmlns="http://schemas.openxmlformats.org/package/2006/relationships"><Relationship Id="rId2" Type="http://schemas.openxmlformats.org/officeDocument/2006/relationships/image" Target="../media/image89.jpeg"/><Relationship Id="rId1" Type="http://schemas.openxmlformats.org/officeDocument/2006/relationships/slideLayout" Target="../slideLayouts/slideLayout46.xml"/></Relationships>
</file>

<file path=ppt/slides/_rels/slide1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3.xml"/></Relationships>
</file>

<file path=ppt/slides/_rels/slide150.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46.xml"/></Relationships>
</file>

<file path=ppt/slides/_rels/slide15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5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5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5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5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91.jpeg"/></Relationships>
</file>

<file path=ppt/slides/_rels/slide15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57.xml.rels><?xml version="1.0" encoding="UTF-8" standalone="yes"?>
<Relationships xmlns="http://schemas.openxmlformats.org/package/2006/relationships"><Relationship Id="rId2" Type="http://schemas.openxmlformats.org/officeDocument/2006/relationships/image" Target="../media/image92.jpeg"/><Relationship Id="rId1" Type="http://schemas.openxmlformats.org/officeDocument/2006/relationships/slideLayout" Target="../slideLayouts/slideLayout46.xml"/></Relationships>
</file>

<file path=ppt/slides/_rels/slide158.xml.rels><?xml version="1.0" encoding="UTF-8" standalone="yes"?>
<Relationships xmlns="http://schemas.openxmlformats.org/package/2006/relationships"><Relationship Id="rId2" Type="http://schemas.openxmlformats.org/officeDocument/2006/relationships/image" Target="../media/image93.jpeg"/><Relationship Id="rId1" Type="http://schemas.openxmlformats.org/officeDocument/2006/relationships/slideLayout" Target="../slideLayouts/slideLayout46.xml"/></Relationships>
</file>

<file path=ppt/slides/_rels/slide159.xml.rels><?xml version="1.0" encoding="UTF-8" standalone="yes"?>
<Relationships xmlns="http://schemas.openxmlformats.org/package/2006/relationships"><Relationship Id="rId2" Type="http://schemas.openxmlformats.org/officeDocument/2006/relationships/image" Target="../media/image94.jpeg"/><Relationship Id="rId1" Type="http://schemas.openxmlformats.org/officeDocument/2006/relationships/slideLayout" Target="../slideLayouts/slideLayout46.xml"/></Relationships>
</file>

<file path=ppt/slides/_rels/slide1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160.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notesSlide" Target="../notesSlides/notesSlide4.xml"/><Relationship Id="rId1" Type="http://schemas.openxmlformats.org/officeDocument/2006/relationships/slideLayout" Target="../slideLayouts/slideLayout46.xml"/></Relationships>
</file>

<file path=ppt/slides/_rels/slide161.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Layout" Target="../slideLayouts/slideLayout46.xml"/></Relationships>
</file>

<file path=ppt/slides/_rels/slide16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6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6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6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jpeg"/><Relationship Id="rId1" Type="http://schemas.openxmlformats.org/officeDocument/2006/relationships/slideLayout" Target="../slideLayouts/slideLayout23.xml"/><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3.xml"/><Relationship Id="rId4" Type="http://schemas.openxmlformats.org/officeDocument/2006/relationships/image" Target="../media/image5.png"/></Relationships>
</file>

<file path=ppt/slides/_rels/slide2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4.xml"/></Relationships>
</file>

<file path=ppt/slides/_rels/slide26.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4.xml"/></Relationships>
</file>

<file path=ppt/slides/_rels/slide2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4.xml"/></Relationships>
</file>

<file path=ppt/slides/_rels/slide28.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4.xml"/></Relationships>
</file>

<file path=ppt/slides/_rels/slide29.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3.xml"/><Relationship Id="rId4" Type="http://schemas.openxmlformats.org/officeDocument/2006/relationships/image" Target="../media/image5.png"/></Relationships>
</file>

<file path=ppt/slides/_rels/slide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3.xml"/><Relationship Id="rId4" Type="http://schemas.openxmlformats.org/officeDocument/2006/relationships/image" Target="../media/image5.png"/></Relationships>
</file>

<file path=ppt/slides/_rels/slide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3.xml"/><Relationship Id="rId4" Type="http://schemas.openxmlformats.org/officeDocument/2006/relationships/image" Target="../media/image5.png"/></Relationships>
</file>

<file path=ppt/slides/_rels/slide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3.xml"/><Relationship Id="rId4" Type="http://schemas.openxmlformats.org/officeDocument/2006/relationships/image" Target="../media/image5.png"/></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3.jpeg"/><Relationship Id="rId1" Type="http://schemas.openxmlformats.org/officeDocument/2006/relationships/slideLayout" Target="../slideLayouts/slideLayout34.xml"/><Relationship Id="rId4" Type="http://schemas.openxmlformats.org/officeDocument/2006/relationships/image" Target="../media/image2.png"/></Relationships>
</file>

<file path=ppt/slides/_rels/slide3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34.xml"/><Relationship Id="rId4" Type="http://schemas.openxmlformats.org/officeDocument/2006/relationships/image" Target="../media/image5.png"/></Relationships>
</file>

<file path=ppt/slides/_rels/slide36.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35.xml"/></Relationships>
</file>

<file path=ppt/slides/_rels/slide37.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35.xml"/></Relationships>
</file>

<file path=ppt/slides/_rels/slide38.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35.xml"/></Relationships>
</file>

<file path=ppt/slides/_rels/slide39.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35.xml"/></Relationships>
</file>

<file path=ppt/slides/_rels/slide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35.xml"/></Relationships>
</file>

<file path=ppt/slides/_rels/slide4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34.xml"/><Relationship Id="rId4" Type="http://schemas.openxmlformats.org/officeDocument/2006/relationships/image" Target="../media/image5.png"/></Relationships>
</file>

<file path=ppt/slides/_rels/slide4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34.xml"/><Relationship Id="rId4" Type="http://schemas.openxmlformats.org/officeDocument/2006/relationships/image" Target="../media/image5.png"/></Relationships>
</file>

<file path=ppt/slides/_rels/slide4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34.xml"/><Relationship Id="rId4" Type="http://schemas.openxmlformats.org/officeDocument/2006/relationships/image" Target="../media/image5.png"/></Relationships>
</file>

<file path=ppt/slides/_rels/slide4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34.xml"/><Relationship Id="rId4" Type="http://schemas.openxmlformats.org/officeDocument/2006/relationships/image" Target="../media/image5.png"/></Relationships>
</file>

<file path=ppt/slides/_rels/slide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29.jpeg"/></Relationships>
</file>

<file path=ppt/slides/_rels/slide4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47.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46.xml"/></Relationships>
</file>

<file path=ppt/slides/_rels/slide4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46.xml"/></Relationships>
</file>

<file path=ppt/slides/_rels/slide49.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46.xml"/></Relationships>
</file>

<file path=ppt/slides/_rels/slide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46.xml"/></Relationships>
</file>

<file path=ppt/slides/_rels/slide51.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46.xml"/></Relationships>
</file>

<file path=ppt/slides/_rels/slide5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5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5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5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5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36.jpeg"/></Relationships>
</file>

<file path=ppt/slides/_rels/slide5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58.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46.xml"/></Relationships>
</file>

<file path=ppt/slides/_rels/slide59.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46.xml"/></Relationships>
</file>

<file path=ppt/slides/_rels/slide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46.xml"/></Relationships>
</file>

<file path=ppt/slides/_rels/slide61.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46.xml"/></Relationships>
</file>

<file path=ppt/slides/_rels/slide62.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46.xml"/></Relationships>
</file>

<file path=ppt/slides/_rels/slide6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6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6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6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6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42.jpeg"/></Relationships>
</file>

<file path=ppt/slides/_rels/slide6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69.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46.xml"/></Relationships>
</file>

<file path=ppt/slides/_rels/slide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46.xml"/></Relationships>
</file>

<file path=ppt/slides/_rels/slide71.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46.xml"/></Relationships>
</file>

<file path=ppt/slides/_rels/slide72.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46.xml"/></Relationships>
</file>

<file path=ppt/slides/_rels/slide73.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46.xml"/></Relationships>
</file>

<file path=ppt/slides/_rels/slide7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7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7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7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7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48.gif"/></Relationships>
</file>

<file path=ppt/slides/_rels/slide7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80.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46.xml"/></Relationships>
</file>

<file path=ppt/slides/_rels/slide81.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8.gif"/><Relationship Id="rId1" Type="http://schemas.openxmlformats.org/officeDocument/2006/relationships/slideLayout" Target="../slideLayouts/slideLayout46.xml"/></Relationships>
</file>

<file path=ppt/slides/_rels/slide82.xml.rels><?xml version="1.0" encoding="UTF-8" standalone="yes"?>
<Relationships xmlns="http://schemas.openxmlformats.org/package/2006/relationships"><Relationship Id="rId3" Type="http://schemas.openxmlformats.org/officeDocument/2006/relationships/image" Target="../media/image52.gif"/><Relationship Id="rId2" Type="http://schemas.openxmlformats.org/officeDocument/2006/relationships/image" Target="../media/image51.gif"/><Relationship Id="rId1" Type="http://schemas.openxmlformats.org/officeDocument/2006/relationships/slideLayout" Target="../slideLayouts/slideLayout46.xml"/></Relationships>
</file>

<file path=ppt/slides/_rels/slide83.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46.xml"/></Relationships>
</file>

<file path=ppt/slides/_rels/slide8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4.png"/><Relationship Id="rId1" Type="http://schemas.openxmlformats.org/officeDocument/2006/relationships/slideLayout" Target="../slideLayouts/slideLayout46.xml"/></Relationships>
</file>

<file path=ppt/slides/_rels/slide8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8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8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8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8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5.jpe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9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91.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46.xml"/></Relationships>
</file>

<file path=ppt/slides/_rels/slide92.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46.xml"/></Relationships>
</file>

<file path=ppt/slides/_rels/slide93.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46.xml"/></Relationships>
</file>

<file path=ppt/slides/_rels/slide94.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46.xml"/></Relationships>
</file>

<file path=ppt/slides/_rels/slide95.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46.xml"/></Relationships>
</file>

<file path=ppt/slides/_rels/slide9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9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9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9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rtlCol="0">
            <a:spAutoFit/>
          </a:bodyPr>
          <a:lstStyle/>
          <a:p>
            <a:r xmlns:a="http://schemas.openxmlformats.org/drawingml/2006/main">
              <a:rPr lang="el" altLang="ko-KR" b="1">
                <a:solidFill>
                  <a:schemeClr val="tx1">
                    <a:lumMod val="50000"/>
                    <a:lumOff val="50000"/>
                  </a:schemeClr>
                </a:solidFill>
              </a:rPr>
              <a:t>Νο. 16</a:t>
            </a:r>
            <a:r xmlns:a="http://schemas.openxmlformats.org/drawingml/2006/main">
              <a:rPr lang="el" altLang="en-US" b="1">
                <a:solidFill>
                  <a:schemeClr val="tx1">
                    <a:lumMod val="50000"/>
                    <a:lumOff val="50000"/>
                  </a:schemeClr>
                </a:solidFill>
              </a:rPr>
              <a:t> </a:t>
            </a:r>
            <a:r xmlns:a="http://schemas.openxmlformats.org/drawingml/2006/main">
              <a:rPr lang="el" altLang="ko-KR" b="1">
                <a:solidFill>
                  <a:schemeClr val="tx1">
                    <a:lumMod val="50000"/>
                    <a:lumOff val="50000"/>
                  </a:schemeClr>
                </a:solidFill>
              </a:rPr>
              <a:t>ο</a:t>
            </a:r>
            <a:r xmlns:a="http://schemas.openxmlformats.org/drawingml/2006/main">
              <a:rPr lang="el" altLang="en-US" b="1">
                <a:solidFill>
                  <a:schemeClr val="tx1">
                    <a:lumMod val="50000"/>
                    <a:lumOff val="50000"/>
                  </a:schemeClr>
                </a:solidFill>
              </a:rPr>
              <a:t> </a:t>
            </a:r>
            <a:r xmlns:a="http://schemas.openxmlformats.org/drawingml/2006/main">
              <a:rPr lang="el" altLang="ko-KR" b="1">
                <a:solidFill>
                  <a:schemeClr val="tx1">
                    <a:lumMod val="50000"/>
                    <a:lumOff val="50000"/>
                  </a:schemeClr>
                </a:solidFill>
              </a:rPr>
              <a:t>Λέξη</a:t>
            </a:r>
            <a:r xmlns:a="http://schemas.openxmlformats.org/drawingml/2006/main">
              <a:rPr lang="el" altLang="en-US" b="1">
                <a:solidFill>
                  <a:schemeClr val="tx1">
                    <a:lumMod val="50000"/>
                    <a:lumOff val="50000"/>
                  </a:schemeClr>
                </a:solidFill>
              </a:rPr>
              <a:t> </a:t>
            </a:r>
            <a:r xmlns:a="http://schemas.openxmlformats.org/drawingml/2006/main">
              <a:rPr lang="el" altLang="ko-KR" b="1">
                <a:solidFill>
                  <a:schemeClr val="tx1">
                    <a:lumMod val="50000"/>
                    <a:lumOff val="50000"/>
                  </a:schemeClr>
                </a:solidFill>
              </a:rPr>
              <a:t>του</a:t>
            </a:r>
            <a:r xmlns:a="http://schemas.openxmlformats.org/drawingml/2006/main">
              <a:rPr lang="el" altLang="en-US" b="1">
                <a:solidFill>
                  <a:schemeClr val="tx1">
                    <a:lumMod val="50000"/>
                    <a:lumOff val="50000"/>
                  </a:schemeClr>
                </a:solidFill>
              </a:rPr>
              <a:t> </a:t>
            </a:r>
            <a:r xmlns:a="http://schemas.openxmlformats.org/drawingml/2006/main">
              <a:rPr lang="el" altLang="ko-KR" b="1">
                <a:solidFill>
                  <a:schemeClr val="tx1">
                    <a:lumMod val="50000"/>
                    <a:lumOff val="50000"/>
                  </a:schemeClr>
                </a:solidFill>
              </a:rPr>
              <a:t>Θεός</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3931114" cy="1323439"/>
          </a:xfrm>
          <a:prstGeom prst="rect">
            <a:avLst/>
          </a:prstGeom>
          <a:noFill/>
        </p:spPr>
        <p:txBody>
          <a:bodyPr wrap="square" rtlCol="0">
            <a:spAutoFit/>
          </a:bodyPr>
          <a:lstStyle/>
          <a:p>
            <a:pPr xmlns:a="http://schemas.openxmlformats.org/drawingml/2006/main" algn="ctr"/>
            <a:r xmlns:a="http://schemas.openxmlformats.org/drawingml/2006/main">
              <a:rPr lang="el" altLang="ko-KR" sz="4000"/>
              <a:t>Ο Θεός κάλεσε τον Μωυσή</a:t>
            </a:r>
            <a:endParaRPr xmlns:a="http://schemas.openxmlformats.org/drawingml/2006/main" lang="ko-KR" altLang="en-US"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7" name="그림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74192" y="1782108"/>
            <a:ext cx="4769808" cy="3873061"/>
          </a:xfrm>
          <a:prstGeom prst="rect">
            <a:avLst/>
          </a:prstGeom>
        </p:spPr>
      </p:pic>
    </p:spTree>
    <p:extLst>
      <p:ext uri="{BB962C8B-B14F-4D97-AF65-F5344CB8AC3E}">
        <p14:creationId xmlns:p14="http://schemas.microsoft.com/office/powerpoint/2010/main" val="46326207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p>
            <a:pPr xmlns:a="http://schemas.openxmlformats.org/drawingml/2006/main" algn="ctr"/>
            <a:r xmlns:a="http://schemas.openxmlformats.org/drawingml/2006/main">
              <a:rPr lang="el" altLang="ko-KR" sz="4000">
                <a:solidFill>
                  <a:srgbClr val="FF0000"/>
                </a:solidFill>
              </a:rPr>
              <a:t>Το σημερινό Κουίζ</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77919" y="5503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92370" y="73311"/>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077218"/>
          </a:xfrm>
          <a:prstGeom prst="rect">
            <a:avLst/>
          </a:prstGeom>
          <a:noFill/>
        </p:spPr>
        <p:txBody>
          <a:bodyPr wrap="square" rtlCol="0">
            <a:spAutoFit/>
          </a:bodyPr>
          <a:lstStyle/>
          <a:p>
            <a:r xmlns:a="http://schemas.openxmlformats.org/drawingml/2006/main">
              <a:rPr lang="el" altLang="ko-KR" sz="3200">
                <a:solidFill>
                  <a:schemeClr val="tx1">
                    <a:lumMod val="65000"/>
                    <a:lumOff val="35000"/>
                  </a:schemeClr>
                </a:solidFill>
              </a:rPr>
              <a:t>Όταν ο Μωυσής άκουσε τη φωνή του Θεού, τι είδε;</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p>
            <a:r xmlns:a="http://schemas.openxmlformats.org/drawingml/2006/main">
              <a:rPr lang="el" altLang="en-US" sz="2800">
                <a:solidFill>
                  <a:schemeClr val="tx1">
                    <a:lumMod val="65000"/>
                    <a:lumOff val="35000"/>
                  </a:schemeClr>
                </a:solidFill>
              </a:rPr>
              <a:t>① </a:t>
            </a:r>
            <a:r xmlns:a="http://schemas.openxmlformats.org/drawingml/2006/main">
              <a:rPr lang="el" altLang="ko-KR" sz="2800">
                <a:solidFill>
                  <a:schemeClr val="tx1">
                    <a:lumMod val="65000"/>
                    <a:lumOff val="35000"/>
                  </a:schemeClr>
                </a:solidFill>
              </a:rPr>
              <a:t>όμορφο αμπέλι</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p>
            <a:r xmlns:a="http://schemas.openxmlformats.org/drawingml/2006/main">
              <a:rPr lang="el" altLang="en-US" sz="2800">
                <a:solidFill>
                  <a:schemeClr val="tx1">
                    <a:lumMod val="65000"/>
                    <a:lumOff val="35000"/>
                  </a:schemeClr>
                </a:solidFill>
              </a:rPr>
              <a:t>② </a:t>
            </a:r>
            <a:r xmlns:a="http://schemas.openxmlformats.org/drawingml/2006/main">
              <a:rPr lang="el" altLang="ko-KR" sz="2800">
                <a:solidFill>
                  <a:schemeClr val="tx1">
                    <a:lumMod val="65000"/>
                    <a:lumOff val="35000"/>
                  </a:schemeClr>
                </a:solidFill>
              </a:rPr>
              <a:t>σύννεφο και βροντή</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p>
            <a:r xmlns:a="http://schemas.openxmlformats.org/drawingml/2006/main">
              <a:rPr lang="el" altLang="en-US" sz="2800">
                <a:solidFill>
                  <a:schemeClr val="tx1">
                    <a:lumMod val="65000"/>
                    <a:lumOff val="35000"/>
                  </a:schemeClr>
                </a:solidFill>
              </a:rPr>
              <a:t>③ </a:t>
            </a:r>
            <a:r xmlns:a="http://schemas.openxmlformats.org/drawingml/2006/main">
              <a:rPr lang="el" altLang="ko-KR" sz="2800">
                <a:solidFill>
                  <a:schemeClr val="tx1">
                    <a:lumMod val="65000"/>
                    <a:lumOff val="35000"/>
                  </a:schemeClr>
                </a:solidFill>
              </a:rPr>
              <a:t>καίγοντας θάμνο</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p>
            <a:r xmlns:a="http://schemas.openxmlformats.org/drawingml/2006/main">
              <a:rPr lang="el" altLang="en-US" sz="2800">
                <a:solidFill>
                  <a:schemeClr val="tx1">
                    <a:lumMod val="65000"/>
                    <a:lumOff val="35000"/>
                  </a:schemeClr>
                </a:solidFill>
              </a:rPr>
              <a:t>④ </a:t>
            </a:r>
            <a:r xmlns:a="http://schemas.openxmlformats.org/drawingml/2006/main">
              <a:rPr lang="el" altLang="ko-KR" sz="2800">
                <a:solidFill>
                  <a:schemeClr val="tx1">
                    <a:lumMod val="65000"/>
                    <a:lumOff val="35000"/>
                  </a:schemeClr>
                </a:solidFill>
              </a:rPr>
              <a:t>διαιρεμένη θάλασσα</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70391"/>
            <a:ext cx="8712968" cy="523220"/>
          </a:xfrm>
          <a:prstGeom prst="rect">
            <a:avLst/>
          </a:prstGeom>
          <a:noFill/>
        </p:spPr>
        <p:txBody>
          <a:bodyPr wrap="square" rtlCol="0">
            <a:spAutoFit/>
          </a:bodyPr>
          <a:lstStyle/>
          <a:p>
            <a:r xmlns:a="http://schemas.openxmlformats.org/drawingml/2006/main">
              <a:rPr lang="el" altLang="en-US" sz="2800">
                <a:solidFill>
                  <a:srgbClr val="FF0000"/>
                </a:solidFill>
              </a:rPr>
              <a:t>③ </a:t>
            </a:r>
            <a:r xmlns:a="http://schemas.openxmlformats.org/drawingml/2006/main">
              <a:rPr lang="el" altLang="ko-KR" sz="2800">
                <a:solidFill>
                  <a:srgbClr val="FF0000"/>
                </a:solidFill>
              </a:rPr>
              <a:t>καίγοντας θάμνο</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249674490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l" altLang="ko-KR" b="1">
                <a:solidFill>
                  <a:schemeClr val="tx1">
                    <a:lumMod val="50000"/>
                    <a:lumOff val="50000"/>
                  </a:schemeClr>
                </a:solidFill>
              </a:rPr>
              <a:t>Αρ. 25 Ο Λόγος του Θεού</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3931114" cy="144655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el" altLang="ko-KR" sz="4400"/>
              <a:t>Ο Γκίντεον και οι 300 άντρες Του</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pic>
        <p:nvPicPr>
          <p:cNvPr id="17" name="그림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79912" y="1849141"/>
            <a:ext cx="5364088" cy="4028131"/>
          </a:xfrm>
          <a:prstGeom prst="rect">
            <a:avLst/>
          </a:prstGeom>
        </p:spPr>
      </p:pic>
    </p:spTree>
    <p:extLst>
      <p:ext uri="{BB962C8B-B14F-4D97-AF65-F5344CB8AC3E}">
        <p14:creationId xmlns:p14="http://schemas.microsoft.com/office/powerpoint/2010/main" val="18412799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el" altLang="ko-KR" sz="4000">
                <a:solidFill>
                  <a:srgbClr val="FF0000"/>
                </a:solidFill>
              </a:rPr>
              <a:t>Σημερινή</a:t>
            </a:r>
            <a:r xmlns:a="http://schemas.openxmlformats.org/drawingml/2006/main">
              <a:rPr lang="el" altLang="en-US" sz="4000">
                <a:solidFill>
                  <a:srgbClr val="FF0000"/>
                </a:solidFill>
              </a:rPr>
              <a:t> </a:t>
            </a:r>
            <a:r xmlns:a="http://schemas.openxmlformats.org/drawingml/2006/main">
              <a:rPr lang="el" altLang="ko-KR" sz="4000">
                <a:solidFill>
                  <a:srgbClr val="FF0000"/>
                </a:solidFill>
              </a:rPr>
              <a:t>Λέξη</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75823" y="2384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5225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175432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l" altLang="ko-KR" sz="3600"/>
              <a:t>Όταν ο άγγελος του Κυρίου εμφανίστηκε στον Γεδεών, είπε: «Ο Κύριος είναι μαζί σου, ισχυρό πολεμιστή».</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el" altLang="ko-KR" sz="2800">
                <a:solidFill>
                  <a:schemeClr val="tx1">
                    <a:lumMod val="65000"/>
                    <a:lumOff val="35000"/>
                  </a:schemeClr>
                </a:solidFill>
              </a:rPr>
              <a:t>δικαστές</a:t>
            </a:r>
            <a:r xmlns:a="http://schemas.openxmlformats.org/drawingml/2006/main">
              <a:rPr lang="el" altLang="en-US" sz="2800">
                <a:solidFill>
                  <a:schemeClr val="tx1">
                    <a:lumMod val="65000"/>
                    <a:lumOff val="35000"/>
                  </a:schemeClr>
                </a:solidFill>
              </a:rPr>
              <a:t> </a:t>
            </a:r>
            <a:r xmlns:a="http://schemas.openxmlformats.org/drawingml/2006/main">
              <a:rPr lang="el" altLang="ko-KR" sz="2800">
                <a:solidFill>
                  <a:schemeClr val="tx1">
                    <a:lumMod val="65000"/>
                    <a:lumOff val="35000"/>
                  </a:schemeClr>
                </a:solidFill>
              </a:rPr>
              <a:t>6:12</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742626398"/>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23928" y="-148295"/>
            <a:ext cx="5314963" cy="2664297"/>
          </a:xfrm>
          <a:prstGeom prst="rect">
            <a:avLst/>
          </a:prstGeom>
        </p:spPr>
      </p:pic>
      <p:pic>
        <p:nvPicPr>
          <p:cNvPr id="6" name="그림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27984" y="2420888"/>
            <a:ext cx="4716016" cy="3024337"/>
          </a:xfrm>
          <a:prstGeom prst="rect">
            <a:avLst/>
          </a:prstGeom>
        </p:spPr>
      </p:pic>
      <p:sp>
        <p:nvSpPr>
          <p:cNvPr id="5" name="TextBox 4"/>
          <p:cNvSpPr txBox="1"/>
          <p:nvPr/>
        </p:nvSpPr>
        <p:spPr>
          <a:xfrm>
            <a:off x="90389" y="5511706"/>
            <a:ext cx="8963222" cy="129266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l" altLang="ko-KR" sz="2600">
                <a:solidFill>
                  <a:schemeClr val="tx1">
                    <a:lumMod val="65000"/>
                    <a:lumOff val="35000"/>
                  </a:schemeClr>
                </a:solidFill>
              </a:rPr>
              <a:t>Ο άγγελος Κυρίου εμφανίστηκε στον Γεδεών και είπε: «Ο Θεός είναι μαζί σου, ισχυρό πολεμιστή». Ο Θεός του έδωσε διαβεβαίωση μέσω δροσιάς και δέρας.</a:t>
            </a:r>
            <a:endParaRPr xmlns:a="http://schemas.openxmlformats.org/drawingml/2006/main" lang="ko-KR" altLang="en-US" sz="2600">
              <a:solidFill>
                <a:schemeClr val="tx1">
                  <a:lumMod val="65000"/>
                  <a:lumOff val="35000"/>
                </a:schemeClr>
              </a:solidFill>
            </a:endParaRPr>
          </a:p>
        </p:txBody>
      </p:sp>
      <p:pic>
        <p:nvPicPr>
          <p:cNvPr id="3" name="그림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
            <a:ext cx="4427984" cy="5445224"/>
          </a:xfrm>
          <a:prstGeom prst="rect">
            <a:avLst/>
          </a:prstGeom>
        </p:spPr>
      </p:pic>
    </p:spTree>
    <p:extLst>
      <p:ext uri="{BB962C8B-B14F-4D97-AF65-F5344CB8AC3E}">
        <p14:creationId xmlns:p14="http://schemas.microsoft.com/office/powerpoint/2010/main" val="2182869995"/>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p:cNvSpPr/>
          <p:nvPr/>
        </p:nvSpPr>
        <p:spPr>
          <a:xfrm>
            <a:off x="0" y="1"/>
            <a:ext cx="9144000" cy="551723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5" name="TextBox 4"/>
          <p:cNvSpPr txBox="1"/>
          <p:nvPr/>
        </p:nvSpPr>
        <p:spPr>
          <a:xfrm>
            <a:off x="251520" y="5517586"/>
            <a:ext cx="8963222"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l" altLang="ko-KR" sz="2800">
                <a:solidFill>
                  <a:schemeClr val="tx1">
                    <a:lumMod val="65000"/>
                    <a:lumOff val="35000"/>
                  </a:schemeClr>
                </a:solidFill>
              </a:rPr>
              <a:t>Όταν πίστευε ότι τον κάλεσε ο Θεός, γκρέμισε τον Βάαλ και το θυσιαστήριο του που λάτρευαν οι Ισραηλίτες.</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4789" y="-7405"/>
            <a:ext cx="6300192" cy="5236605"/>
          </a:xfrm>
          <a:prstGeom prst="rect">
            <a:avLst/>
          </a:prstGeom>
        </p:spPr>
      </p:pic>
    </p:spTree>
    <p:extLst>
      <p:ext uri="{BB962C8B-B14F-4D97-AF65-F5344CB8AC3E}">
        <p14:creationId xmlns:p14="http://schemas.microsoft.com/office/powerpoint/2010/main" val="1826516015"/>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373216"/>
            <a:ext cx="9054634"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l" altLang="ko-KR" sz="2800">
                <a:solidFill>
                  <a:schemeClr val="tx1">
                    <a:lumMod val="65000"/>
                    <a:lumOff val="35000"/>
                  </a:schemeClr>
                </a:solidFill>
              </a:rPr>
              <a:t>Ο Θεός είπε στον Γεδεών να επιλέξει πολεμιστές για να νικήσει τους Μαδιανίτες. Σύμφωνα με την οδηγία του Θεού, επιλέχθηκαν μόνο 300 άνδρες.</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212"/>
            <a:ext cx="9127908" cy="5288996"/>
          </a:xfrm>
          <a:prstGeom prst="rect">
            <a:avLst/>
          </a:prstGeom>
        </p:spPr>
      </p:pic>
    </p:spTree>
    <p:extLst>
      <p:ext uri="{BB962C8B-B14F-4D97-AF65-F5344CB8AC3E}">
        <p14:creationId xmlns:p14="http://schemas.microsoft.com/office/powerpoint/2010/main" val="3660972749"/>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6382" y="5552504"/>
            <a:ext cx="9054634"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l" altLang="ko-KR" sz="2800">
                <a:solidFill>
                  <a:schemeClr val="tx1">
                    <a:lumMod val="65000"/>
                    <a:lumOff val="35000"/>
                  </a:schemeClr>
                </a:solidFill>
              </a:rPr>
              <a:t>Ο Θεός του έδωσε ένα υπέροχο σχέδιο για να τους επιτεθεί. Ο Θεός τους άφησε να έχουν τρομπέτες και άδεια βάζα με δάδες μέσα.</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620"/>
            <a:ext cx="9144000" cy="5525852"/>
          </a:xfrm>
          <a:prstGeom prst="rect">
            <a:avLst/>
          </a:prstGeom>
        </p:spPr>
      </p:pic>
    </p:spTree>
    <p:extLst>
      <p:ext uri="{BB962C8B-B14F-4D97-AF65-F5344CB8AC3E}">
        <p14:creationId xmlns:p14="http://schemas.microsoft.com/office/powerpoint/2010/main" val="229540070"/>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9366" y="5517233"/>
            <a:ext cx="9054634"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l" altLang="ko-KR" sz="2800">
                <a:solidFill>
                  <a:schemeClr val="tx1">
                    <a:lumMod val="65000"/>
                    <a:lumOff val="35000"/>
                  </a:schemeClr>
                </a:solidFill>
              </a:rPr>
              <a:t>Τη νύχτα, ο Γεδεών και οι 300 άνδρες του εκτέλεσαν το σχέδιο που τους έδωσε ο Θεός. Κέρδισαν τον πόλεμο κατά των Μαδιανιτών.</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9127908" cy="5517232"/>
          </a:xfrm>
          <a:prstGeom prst="rect">
            <a:avLst/>
          </a:prstGeom>
        </p:spPr>
      </p:pic>
    </p:spTree>
    <p:extLst>
      <p:ext uri="{BB962C8B-B14F-4D97-AF65-F5344CB8AC3E}">
        <p14:creationId xmlns:p14="http://schemas.microsoft.com/office/powerpoint/2010/main" val="2468589428"/>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el" altLang="ko-KR" sz="4000">
                <a:solidFill>
                  <a:srgbClr val="FF0000"/>
                </a:solidFill>
              </a:rPr>
              <a:t>Το σημερινό μάθημα</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33499"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07704" y="4981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720840"/>
            <a:ext cx="8208912" cy="34163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el" altLang="ko-KR" sz="3600">
                <a:solidFill>
                  <a:schemeClr val="tx1">
                    <a:lumMod val="65000"/>
                    <a:lumOff val="35000"/>
                  </a:schemeClr>
                </a:solidFill>
              </a:rPr>
              <a:t>Ο Γεδεών και οι 300 άντρες του κέρδισαν τον πόλεμο εναντίον πολλών Μαδιανιτών μόνο με την υπακοή στην εντολή του Θεού.</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el" altLang="ko-KR" sz="3600">
                <a:solidFill>
                  <a:schemeClr val="tx1">
                    <a:lumMod val="65000"/>
                    <a:lumOff val="35000"/>
                  </a:schemeClr>
                </a:solidFill>
              </a:rPr>
              <a:t>Το μυστικό για να κερδίσω στη ζωή μου είναι να υπακούω στον Θεό.</a:t>
            </a:r>
          </a:p>
        </p:txBody>
      </p:sp>
    </p:spTree>
    <p:extLst>
      <p:ext uri="{BB962C8B-B14F-4D97-AF65-F5344CB8AC3E}">
        <p14:creationId xmlns:p14="http://schemas.microsoft.com/office/powerpoint/2010/main" val="536701840"/>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2738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el" altLang="ko-KR" sz="3200"/>
              <a:t>Θεός?</a:t>
            </a:r>
            <a:r xmlns:a="http://schemas.openxmlformats.org/drawingml/2006/main">
              <a:rPr lang="el"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l" altLang="ko-KR" sz="3600">
                <a:solidFill>
                  <a:srgbClr val="C00000"/>
                </a:solidFill>
              </a:rPr>
              <a:t>Θεός..</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75432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l" altLang="ko-KR" sz="3600">
                <a:solidFill>
                  <a:schemeClr val="tx1">
                    <a:lumMod val="65000"/>
                    <a:lumOff val="35000"/>
                  </a:schemeClr>
                </a:solidFill>
              </a:rPr>
              <a:t>Είναι ο Παντοδύναμος Θεός που μπορεί να νικήσει πολλές εχθρικές δυνάμεις με μόνο 300 άνδρες.</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543658300"/>
      </p:ext>
    </p:extLst>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el" altLang="ko-KR" sz="4000">
                <a:solidFill>
                  <a:srgbClr val="FF0000"/>
                </a:solidFill>
              </a:rPr>
              <a:t>Το σημερινό Κουίζ</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20560" y="51182"/>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835696" y="80629"/>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l" altLang="ko-KR" sz="3600">
                <a:solidFill>
                  <a:schemeClr val="tx1">
                    <a:lumMod val="65000"/>
                    <a:lumOff val="35000"/>
                  </a:schemeClr>
                </a:solidFill>
              </a:rPr>
              <a:t>Που δεν χρησιμοποιήθηκε για τον Γεδεών και τους 300 άντρες του για να νικήσουν τον εχθρό τους;</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l" altLang="en-US" sz="2800">
                <a:solidFill>
                  <a:schemeClr val="tx1">
                    <a:lumMod val="65000"/>
                    <a:lumOff val="35000"/>
                  </a:schemeClr>
                </a:solidFill>
              </a:rPr>
              <a:t>① </a:t>
            </a:r>
            <a:r xmlns:a="http://schemas.openxmlformats.org/drawingml/2006/main">
              <a:rPr lang="el" altLang="ko-KR" sz="2800">
                <a:solidFill>
                  <a:schemeClr val="tx1">
                    <a:lumMod val="65000"/>
                    <a:lumOff val="35000"/>
                  </a:schemeClr>
                </a:solidFill>
              </a:rPr>
              <a:t>βάζα</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l" altLang="en-US" sz="2800">
                <a:solidFill>
                  <a:schemeClr val="tx1">
                    <a:lumMod val="65000"/>
                    <a:lumOff val="35000"/>
                  </a:schemeClr>
                </a:solidFill>
              </a:rPr>
              <a:t>② </a:t>
            </a:r>
            <a:r xmlns:a="http://schemas.openxmlformats.org/drawingml/2006/main">
              <a:rPr lang="el" altLang="ko-KR" sz="2800">
                <a:solidFill>
                  <a:schemeClr val="tx1">
                    <a:lumMod val="65000"/>
                    <a:lumOff val="35000"/>
                  </a:schemeClr>
                </a:solidFill>
              </a:rPr>
              <a:t>σπαθιά</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08817"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l" altLang="en-US" sz="2800">
                <a:solidFill>
                  <a:schemeClr val="tx1">
                    <a:lumMod val="65000"/>
                    <a:lumOff val="35000"/>
                  </a:schemeClr>
                </a:solidFill>
              </a:rPr>
              <a:t>③ </a:t>
            </a:r>
            <a:r xmlns:a="http://schemas.openxmlformats.org/drawingml/2006/main">
              <a:rPr lang="el" altLang="ko-KR" sz="2800">
                <a:solidFill>
                  <a:schemeClr val="tx1">
                    <a:lumMod val="65000"/>
                    <a:lumOff val="35000"/>
                  </a:schemeClr>
                </a:solidFill>
              </a:rPr>
              <a:t>πυρσούς</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16842"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l" altLang="en-US" sz="2800">
                <a:solidFill>
                  <a:schemeClr val="tx1">
                    <a:lumMod val="65000"/>
                    <a:lumOff val="35000"/>
                  </a:schemeClr>
                </a:solidFill>
              </a:rPr>
              <a:t>④ </a:t>
            </a:r>
            <a:r xmlns:a="http://schemas.openxmlformats.org/drawingml/2006/main">
              <a:rPr lang="el" altLang="ko-KR" sz="2800">
                <a:solidFill>
                  <a:schemeClr val="tx1">
                    <a:lumMod val="65000"/>
                    <a:lumOff val="35000"/>
                  </a:schemeClr>
                </a:solidFill>
              </a:rPr>
              <a:t>τρομπέτες</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3546870"/>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l" altLang="en-US" sz="2800">
                <a:solidFill>
                  <a:srgbClr val="FF0000"/>
                </a:solidFill>
              </a:rPr>
              <a:t>② </a:t>
            </a:r>
            <a:r xmlns:a="http://schemas.openxmlformats.org/drawingml/2006/main">
              <a:rPr lang="el" altLang="ko-KR" sz="2800">
                <a:solidFill>
                  <a:srgbClr val="FF0000"/>
                </a:solidFill>
              </a:rPr>
              <a:t>σπαθιά</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136685943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el" altLang="ko-KR" sz="4000">
                <a:solidFill>
                  <a:srgbClr val="FF0000"/>
                </a:solidFill>
              </a:rPr>
              <a:t>Ο σημερινός λόγος</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7621" y="65790"/>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129215"/>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3416320"/>
          </a:xfrm>
          <a:prstGeom prst="rect">
            <a:avLst/>
          </a:prstGeom>
          <a:noFill/>
        </p:spPr>
        <p:txBody>
          <a:bodyPr wrap="square" rtlCol="0">
            <a:spAutoFit/>
          </a:bodyPr>
          <a:lstStyle/>
          <a:p>
            <a:r xmlns:a="http://schemas.openxmlformats.org/drawingml/2006/main">
              <a:rPr lang="el" altLang="ko-KR" sz="3600">
                <a:solidFill>
                  <a:schemeClr val="tx1">
                    <a:lumMod val="65000"/>
                    <a:lumOff val="35000"/>
                  </a:schemeClr>
                </a:solidFill>
              </a:rPr>
              <a:t>Όταν ο Κύριος είδε ότι είχε πάει να κοιτάξει, ο Θεός τον κάλεσε</a:t>
            </a:r>
          </a:p>
          <a:p>
            <a:r xmlns:a="http://schemas.openxmlformats.org/drawingml/2006/main">
              <a:rPr lang="el" altLang="ko-KR" sz="3600">
                <a:solidFill>
                  <a:schemeClr val="tx1">
                    <a:lumMod val="65000"/>
                    <a:lumOff val="35000"/>
                  </a:schemeClr>
                </a:solidFill>
              </a:rPr>
              <a:t>μέσα από τον θάμνο,</a:t>
            </a:r>
          </a:p>
          <a:p>
            <a:r xmlns:a="http://schemas.openxmlformats.org/drawingml/2006/main">
              <a:rPr lang="el" altLang="ko-KR" sz="3600">
                <a:solidFill>
                  <a:schemeClr val="tx1">
                    <a:lumMod val="65000"/>
                    <a:lumOff val="35000"/>
                  </a:schemeClr>
                </a:solidFill>
              </a:rPr>
              <a:t>«Μωυσή! Και ο Μωυσής είπε: «Εδώ είμαι».</a:t>
            </a:r>
          </a:p>
          <a:p>
            <a:endParaRPr lang="en-US" altLang="ko-KR" sz="3600">
              <a:solidFill>
                <a:schemeClr val="tx1">
                  <a:lumMod val="65000"/>
                  <a:lumOff val="35000"/>
                </a:schemeClr>
              </a:solidFill>
            </a:endParaRPr>
          </a:p>
        </p:txBody>
      </p:sp>
      <p:sp>
        <p:nvSpPr>
          <p:cNvPr id="24" name="TextBox 23"/>
          <p:cNvSpPr txBox="1"/>
          <p:nvPr/>
        </p:nvSpPr>
        <p:spPr>
          <a:xfrm>
            <a:off x="4572000" y="5277887"/>
            <a:ext cx="3850654" cy="523220"/>
          </a:xfrm>
          <a:prstGeom prst="rect">
            <a:avLst/>
          </a:prstGeom>
          <a:noFill/>
        </p:spPr>
        <p:txBody>
          <a:bodyPr wrap="square" rtlCol="0">
            <a:spAutoFit/>
          </a:bodyPr>
          <a:lstStyle/>
          <a:p>
            <a:pPr xmlns:a="http://schemas.openxmlformats.org/drawingml/2006/main" algn="r"/>
            <a:r xmlns:a="http://schemas.openxmlformats.org/drawingml/2006/main">
              <a:rPr lang="el" altLang="ko-KR" sz="2800">
                <a:solidFill>
                  <a:schemeClr val="tx1">
                    <a:lumMod val="65000"/>
                    <a:lumOff val="35000"/>
                  </a:schemeClr>
                </a:solidFill>
              </a:rPr>
              <a:t>Εξοδος πλήθους</a:t>
            </a:r>
            <a:r xmlns:a="http://schemas.openxmlformats.org/drawingml/2006/main">
              <a:rPr lang="el" altLang="en-US" sz="2800">
                <a:solidFill>
                  <a:schemeClr val="tx1">
                    <a:lumMod val="65000"/>
                    <a:lumOff val="35000"/>
                  </a:schemeClr>
                </a:solidFill>
              </a:rPr>
              <a:t> </a:t>
            </a:r>
            <a:r xmlns:a="http://schemas.openxmlformats.org/drawingml/2006/main">
              <a:rPr lang="el" altLang="ko-KR" sz="2800">
                <a:solidFill>
                  <a:schemeClr val="tx1">
                    <a:lumMod val="65000"/>
                    <a:lumOff val="35000"/>
                  </a:schemeClr>
                </a:solidFill>
              </a:rPr>
              <a:t>3:4</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857418577"/>
      </p:ext>
    </p:extLst>
  </p:cSld>
  <p:clrMapOvr>
    <a:masterClrMapping/>
  </p:clrMapOvr>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el" altLang="ko-KR" sz="4000">
                <a:solidFill>
                  <a:srgbClr val="FF0000"/>
                </a:solidFill>
              </a:rPr>
              <a:t>Σημερινή</a:t>
            </a:r>
            <a:r xmlns:a="http://schemas.openxmlformats.org/drawingml/2006/main">
              <a:rPr lang="el" altLang="en-US" sz="4000">
                <a:solidFill>
                  <a:srgbClr val="FF0000"/>
                </a:solidFill>
              </a:rPr>
              <a:t> </a:t>
            </a:r>
            <a:r xmlns:a="http://schemas.openxmlformats.org/drawingml/2006/main">
              <a:rPr lang="el" altLang="ko-KR" sz="4000">
                <a:solidFill>
                  <a:srgbClr val="FF0000"/>
                </a:solidFill>
              </a:rPr>
              <a:t>Λέξη</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75823" y="2384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5225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175432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l" altLang="ko-KR" sz="3600"/>
              <a:t>Όταν ο άγγελος του Κυρίου εμφανίστηκε στον Γεδεών, είπε: «Ο Κύριος είναι μαζί σου, ισχυρό πολεμιστή».</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el" altLang="ko-KR" sz="2800">
                <a:solidFill>
                  <a:schemeClr val="tx1">
                    <a:lumMod val="65000"/>
                    <a:lumOff val="35000"/>
                  </a:schemeClr>
                </a:solidFill>
              </a:rPr>
              <a:t>δικαστές</a:t>
            </a:r>
            <a:r xmlns:a="http://schemas.openxmlformats.org/drawingml/2006/main">
              <a:rPr lang="el" altLang="en-US" sz="2800">
                <a:solidFill>
                  <a:schemeClr val="tx1">
                    <a:lumMod val="65000"/>
                    <a:lumOff val="35000"/>
                  </a:schemeClr>
                </a:solidFill>
              </a:rPr>
              <a:t> </a:t>
            </a:r>
            <a:r xmlns:a="http://schemas.openxmlformats.org/drawingml/2006/main">
              <a:rPr lang="el" altLang="ko-KR" sz="2800">
                <a:solidFill>
                  <a:schemeClr val="tx1">
                    <a:lumMod val="65000"/>
                    <a:lumOff val="35000"/>
                  </a:schemeClr>
                </a:solidFill>
              </a:rPr>
              <a:t>6:12</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496089226"/>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1" y="1412776"/>
            <a:ext cx="3514775" cy="369332"/>
          </a:xfrm>
          <a:prstGeom prst="rect">
            <a:avLst/>
          </a:prstGeom>
          <a:noFill/>
        </p:spPr>
        <p:txBody>
          <a:bodyPr wrap="square" rtlCol="0">
            <a:spAutoFit/>
          </a:bodyPr>
          <a:lstStyle/>
          <a:p>
            <a:r xmlns:a="http://schemas.openxmlformats.org/drawingml/2006/main">
              <a:rPr lang="el" altLang="ko-KR" b="1">
                <a:solidFill>
                  <a:schemeClr val="tx1">
                    <a:lumMod val="50000"/>
                    <a:lumOff val="50000"/>
                  </a:schemeClr>
                </a:solidFill>
              </a:rPr>
              <a:t>Αρ. 26 Ο Λόγος του Θεού</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2105561"/>
            <a:ext cx="4032448" cy="1323439"/>
          </a:xfrm>
          <a:prstGeom prst="rect">
            <a:avLst/>
          </a:prstGeom>
          <a:noFill/>
        </p:spPr>
        <p:txBody>
          <a:bodyPr wrap="square" rtlCol="0">
            <a:spAutoFit/>
          </a:bodyPr>
          <a:lstStyle/>
          <a:p>
            <a:pPr xmlns:a="http://schemas.openxmlformats.org/drawingml/2006/main" algn="ctr"/>
            <a:r xmlns:a="http://schemas.openxmlformats.org/drawingml/2006/main">
              <a:rPr lang="el" altLang="ko-KR" sz="4000"/>
              <a:t>Σαμψών, ένας δυνατός πολεμιστής.</a:t>
            </a:r>
            <a:endParaRPr xmlns:a="http://schemas.openxmlformats.org/drawingml/2006/main" lang="ko-KR" altLang="en-US"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6" name="그림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11959" y="1337427"/>
            <a:ext cx="4918423" cy="4728061"/>
          </a:xfrm>
          <a:prstGeom prst="rect">
            <a:avLst/>
          </a:prstGeom>
        </p:spPr>
      </p:pic>
    </p:spTree>
    <p:extLst>
      <p:ext uri="{BB962C8B-B14F-4D97-AF65-F5344CB8AC3E}">
        <p14:creationId xmlns:p14="http://schemas.microsoft.com/office/powerpoint/2010/main" val="163178771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el" altLang="ko-KR" sz="4000">
                <a:solidFill>
                  <a:srgbClr val="FF0000"/>
                </a:solidFill>
              </a:rPr>
              <a:t>Ο σημερινός λόγος</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200934"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07704" y="2384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1754326"/>
          </a:xfrm>
          <a:prstGeom prst="rect">
            <a:avLst/>
          </a:prstGeom>
          <a:noFill/>
        </p:spPr>
        <p:txBody>
          <a:bodyPr wrap="square" rtlCol="0">
            <a:spAutoFit/>
          </a:bodyPr>
          <a:lstStyle/>
          <a:p>
            <a:r xmlns:a="http://schemas.openxmlformats.org/drawingml/2006/main">
              <a:rPr lang="el" altLang="ko-KR" sz="3600">
                <a:solidFill>
                  <a:schemeClr val="tx1">
                    <a:lumMod val="65000"/>
                    <a:lumOff val="35000"/>
                  </a:schemeClr>
                </a:solidFill>
              </a:rPr>
              <a:t>Η γυναίκα γέννησε ένα αγόρι και του ονόμασε Σαμψών. Μεγάλωσε και ο Κύριος τον ευλόγησε,</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p>
            <a:pPr xmlns:a="http://schemas.openxmlformats.org/drawingml/2006/main" algn="r"/>
            <a:r xmlns:a="http://schemas.openxmlformats.org/drawingml/2006/main">
              <a:rPr lang="el" altLang="ko-KR" sz="2800">
                <a:solidFill>
                  <a:schemeClr val="tx1">
                    <a:lumMod val="65000"/>
                    <a:lumOff val="35000"/>
                  </a:schemeClr>
                </a:solidFill>
              </a:rPr>
              <a:t>δικαστές</a:t>
            </a:r>
            <a:r xmlns:a="http://schemas.openxmlformats.org/drawingml/2006/main">
              <a:rPr lang="el" altLang="en-US" sz="2800">
                <a:solidFill>
                  <a:schemeClr val="tx1">
                    <a:lumMod val="65000"/>
                    <a:lumOff val="35000"/>
                  </a:schemeClr>
                </a:solidFill>
              </a:rPr>
              <a:t> </a:t>
            </a:r>
            <a:r xmlns:a="http://schemas.openxmlformats.org/drawingml/2006/main">
              <a:rPr lang="el" altLang="ko-KR" sz="2800">
                <a:solidFill>
                  <a:schemeClr val="tx1">
                    <a:lumMod val="65000"/>
                    <a:lumOff val="35000"/>
                  </a:schemeClr>
                </a:solidFill>
              </a:rPr>
              <a:t>13:24</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514078161"/>
      </p:ext>
    </p:ext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861774"/>
          </a:xfrm>
          <a:prstGeom prst="rect">
            <a:avLst/>
          </a:prstGeom>
          <a:noFill/>
        </p:spPr>
        <p:txBody>
          <a:bodyPr wrap="square" rtlCol="0">
            <a:spAutoFit/>
          </a:bodyPr>
          <a:lstStyle/>
          <a:p>
            <a:r xmlns:a="http://schemas.openxmlformats.org/drawingml/2006/main">
              <a:rPr lang="el" altLang="ko-KR" sz="2500">
                <a:solidFill>
                  <a:schemeClr val="tx1">
                    <a:lumMod val="65000"/>
                    <a:lumOff val="35000"/>
                  </a:schemeClr>
                </a:solidFill>
              </a:rPr>
              <a:t>Μεταξύ των αρχηγών των Ισραηλιτών υπήρχε ένας ηγέτης που ονομαζόταν Σαμψών. Ήταν ένας άνθρωπος που έπρεπε να ξεχωρίσει από τον Θεό από τη γέννησή του.</a:t>
            </a:r>
            <a:endParaRPr xmlns:a="http://schemas.openxmlformats.org/drawingml/2006/main" lang="ko-KR" altLang="en-US" sz="25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8685" y="0"/>
            <a:ext cx="8172400" cy="5777410"/>
          </a:xfrm>
          <a:prstGeom prst="rect">
            <a:avLst/>
          </a:prstGeom>
        </p:spPr>
      </p:pic>
    </p:spTree>
    <p:extLst>
      <p:ext uri="{BB962C8B-B14F-4D97-AF65-F5344CB8AC3E}">
        <p14:creationId xmlns:p14="http://schemas.microsoft.com/office/powerpoint/2010/main" val="2108602892"/>
      </p:ext>
    </p:extLst>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517232"/>
            <a:ext cx="8963222" cy="1200329"/>
          </a:xfrm>
          <a:prstGeom prst="rect">
            <a:avLst/>
          </a:prstGeom>
          <a:noFill/>
        </p:spPr>
        <p:txBody>
          <a:bodyPr wrap="square" rtlCol="0">
            <a:spAutoFit/>
          </a:bodyPr>
          <a:lstStyle/>
          <a:p>
            <a:r xmlns:a="http://schemas.openxmlformats.org/drawingml/2006/main">
              <a:rPr lang="el" altLang="ko-KR" sz="2400">
                <a:solidFill>
                  <a:schemeClr val="tx1">
                    <a:lumMod val="65000"/>
                    <a:lumOff val="35000"/>
                  </a:schemeClr>
                </a:solidFill>
              </a:rPr>
              <a:t>Ο Σαμψών ήταν ένας πολύ δυνατός πολεμιστής. Λόγω του Σαμψών, οι Φιλισταίοι και οι άλλες χώρες που τους καταπίεσαν δεν μπορούσαν να καταπιέσουν τους Ισραηλίτες</a:t>
            </a:r>
            <a:r xmlns:a="http://schemas.openxmlformats.org/drawingml/2006/main">
              <a:rPr lang="el" altLang="en-US" sz="2400">
                <a:solidFill>
                  <a:schemeClr val="tx1">
                    <a:lumMod val="65000"/>
                    <a:lumOff val="35000"/>
                  </a:schemeClr>
                </a:solidFill>
              </a:rPr>
              <a:t> </a:t>
            </a:r>
            <a:r xmlns:a="http://schemas.openxmlformats.org/drawingml/2006/main">
              <a:rPr lang="el" altLang="ko-KR" sz="2400">
                <a:solidFill>
                  <a:schemeClr val="tx1">
                    <a:lumMod val="65000"/>
                    <a:lumOff val="35000"/>
                  </a:schemeClr>
                </a:solidFill>
              </a:rPr>
              <a:t>πια.</a:t>
            </a:r>
            <a:endParaRPr xmlns:a="http://schemas.openxmlformats.org/drawingml/2006/main" lang="ko-KR" altLang="en-US" sz="24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9592" y="332656"/>
            <a:ext cx="7668344" cy="5040560"/>
          </a:xfrm>
          <a:prstGeom prst="rect">
            <a:avLst/>
          </a:prstGeom>
        </p:spPr>
      </p:pic>
    </p:spTree>
    <p:extLst>
      <p:ext uri="{BB962C8B-B14F-4D97-AF65-F5344CB8AC3E}">
        <p14:creationId xmlns:p14="http://schemas.microsoft.com/office/powerpoint/2010/main" val="3561453579"/>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910371"/>
            <a:ext cx="9054634" cy="830997"/>
          </a:xfrm>
          <a:prstGeom prst="rect">
            <a:avLst/>
          </a:prstGeom>
          <a:noFill/>
        </p:spPr>
        <p:txBody>
          <a:bodyPr wrap="square" rtlCol="0">
            <a:spAutoFit/>
          </a:bodyPr>
          <a:lstStyle/>
          <a:p>
            <a:r xmlns:a="http://schemas.openxmlformats.org/drawingml/2006/main">
              <a:rPr lang="el" altLang="ko-KR" sz="2400">
                <a:solidFill>
                  <a:schemeClr val="tx1">
                    <a:lumMod val="65000"/>
                    <a:lumOff val="35000"/>
                  </a:schemeClr>
                </a:solidFill>
              </a:rPr>
              <a:t>Η δύναμή του προερχόταν από τα μαλλιά του. Όμως, τα μαλλιά του είχαν ξυριστεί από τον κοροϊδία. Έτσι, έχασε τη δύναμή του.</a:t>
            </a:r>
            <a:endParaRPr xmlns:a="http://schemas.openxmlformats.org/drawingml/2006/main" lang="ko-KR" altLang="en-US" sz="24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9144000" cy="5877272"/>
          </a:xfrm>
          <a:prstGeom prst="rect">
            <a:avLst/>
          </a:prstGeom>
        </p:spPr>
      </p:pic>
    </p:spTree>
    <p:extLst>
      <p:ext uri="{BB962C8B-B14F-4D97-AF65-F5344CB8AC3E}">
        <p14:creationId xmlns:p14="http://schemas.microsoft.com/office/powerpoint/2010/main" val="462600298"/>
      </p:ext>
    </p:extLst>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861774"/>
          </a:xfrm>
          <a:prstGeom prst="rect">
            <a:avLst/>
          </a:prstGeom>
          <a:noFill/>
        </p:spPr>
        <p:txBody>
          <a:bodyPr wrap="square" rtlCol="0">
            <a:spAutoFit/>
          </a:bodyPr>
          <a:lstStyle/>
          <a:p>
            <a:r xmlns:a="http://schemas.openxmlformats.org/drawingml/2006/main">
              <a:rPr lang="el" altLang="ko-KR" sz="2500">
                <a:solidFill>
                  <a:schemeClr val="tx1">
                    <a:lumMod val="65000"/>
                    <a:lumOff val="35000"/>
                  </a:schemeClr>
                </a:solidFill>
              </a:rPr>
              <a:t>Ο Σαμψών συνελήφθη και γελάστηκε από τον εχθρό. Μετάνιωσε που τον κορόιδεψαν λόγω αλαζονείας.</a:t>
            </a:r>
            <a:endParaRPr xmlns:a="http://schemas.openxmlformats.org/drawingml/2006/main" lang="ko-KR" altLang="en-US" sz="25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64"/>
            <a:ext cx="9144000" cy="5732391"/>
          </a:xfrm>
          <a:prstGeom prst="rect">
            <a:avLst/>
          </a:prstGeom>
        </p:spPr>
      </p:pic>
    </p:spTree>
    <p:extLst>
      <p:ext uri="{BB962C8B-B14F-4D97-AF65-F5344CB8AC3E}">
        <p14:creationId xmlns:p14="http://schemas.microsoft.com/office/powerpoint/2010/main" val="435856728"/>
      </p:ext>
    </p:extLst>
  </p:cSld>
  <p:clrMapOvr>
    <a:masterClrMapping/>
  </p:clrMapOvr>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861774"/>
          </a:xfrm>
          <a:prstGeom prst="rect">
            <a:avLst/>
          </a:prstGeom>
          <a:noFill/>
        </p:spPr>
        <p:txBody>
          <a:bodyPr wrap="square" rtlCol="0">
            <a:spAutoFit/>
          </a:bodyPr>
          <a:lstStyle/>
          <a:p>
            <a:r xmlns:a="http://schemas.openxmlformats.org/drawingml/2006/main">
              <a:rPr lang="el" altLang="ko-KR" sz="2500">
                <a:solidFill>
                  <a:schemeClr val="tx1">
                    <a:lumMod val="65000"/>
                    <a:lumOff val="35000"/>
                  </a:schemeClr>
                </a:solidFill>
              </a:rPr>
              <a:t>Ο Σαμψών προσευχήθηκε στον Θεό να τον ενδυναμώσει ξανά τελικά. Ο Θεός απάντησε στην προσευχή του και του έδωσε δύναμη τελικά.</a:t>
            </a:r>
            <a:endParaRPr xmlns:a="http://schemas.openxmlformats.org/drawingml/2006/main" lang="ko-KR" altLang="en-US" sz="25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4411" y="188640"/>
            <a:ext cx="7812360" cy="5524571"/>
          </a:xfrm>
          <a:prstGeom prst="rect">
            <a:avLst/>
          </a:prstGeom>
        </p:spPr>
      </p:pic>
    </p:spTree>
    <p:extLst>
      <p:ext uri="{BB962C8B-B14F-4D97-AF65-F5344CB8AC3E}">
        <p14:creationId xmlns:p14="http://schemas.microsoft.com/office/powerpoint/2010/main" val="1931308658"/>
      </p:ext>
    </p:extLst>
  </p:cSld>
  <p:clrMapOvr>
    <a:masterClrMapping/>
  </p:clrMapOvr>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el" altLang="ko-KR" sz="4000">
                <a:solidFill>
                  <a:srgbClr val="FF0000"/>
                </a:solidFill>
              </a:rPr>
              <a:t>Το σημερινό μάθημα</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96564" y="32925"/>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1015" y="91778"/>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268760"/>
            <a:ext cx="8208912" cy="5016758"/>
          </a:xfrm>
          <a:prstGeom prst="rect">
            <a:avLst/>
          </a:prstGeom>
          <a:noFill/>
        </p:spPr>
        <p:txBody>
          <a:bodyPr wrap="square" rtlCol="0">
            <a:spAutoFit/>
          </a:bodyPr>
          <a:lstStyle/>
          <a:p>
            <a:pPr xmlns:a="http://schemas.openxmlformats.org/drawingml/2006/main" algn="ctr"/>
            <a:r xmlns:a="http://schemas.openxmlformats.org/drawingml/2006/main">
              <a:rPr lang="el" altLang="ko-KR" sz="3200">
                <a:solidFill>
                  <a:schemeClr val="tx1">
                    <a:lumMod val="65000"/>
                    <a:lumOff val="35000"/>
                  </a:schemeClr>
                </a:solidFill>
              </a:rPr>
              <a:t>Ο Σαμψών ήταν ένας άνθρωπος στον οποίο δόθηκε μια ιδιαίτερη χάρη και κλήση από τον Θεό.</a:t>
            </a:r>
            <a:r xmlns:a="http://schemas.openxmlformats.org/drawingml/2006/main">
              <a:rPr lang="el" altLang="en-US" sz="3200">
                <a:solidFill>
                  <a:schemeClr val="tx1">
                    <a:lumMod val="65000"/>
                    <a:lumOff val="35000"/>
                  </a:schemeClr>
                </a:solidFill>
              </a:rPr>
              <a:t> </a:t>
            </a:r>
            <a:endParaRPr xmlns:a="http://schemas.openxmlformats.org/drawingml/2006/main" lang="en-US" altLang="ko-KR" sz="3200">
              <a:solidFill>
                <a:schemeClr val="tx1">
                  <a:lumMod val="65000"/>
                  <a:lumOff val="35000"/>
                </a:schemeClr>
              </a:solidFill>
            </a:endParaRPr>
          </a:p>
          <a:p>
            <a:pPr xmlns:a="http://schemas.openxmlformats.org/drawingml/2006/main" algn="ctr"/>
            <a:r xmlns:a="http://schemas.openxmlformats.org/drawingml/2006/main">
              <a:rPr lang="el" altLang="ko-KR" sz="3200">
                <a:solidFill>
                  <a:schemeClr val="tx1">
                    <a:lumMod val="65000"/>
                    <a:lumOff val="35000"/>
                  </a:schemeClr>
                </a:solidFill>
              </a:rPr>
              <a:t>Όμως, λόγω της αλαζονείας του,</a:t>
            </a:r>
          </a:p>
          <a:p>
            <a:pPr xmlns:a="http://schemas.openxmlformats.org/drawingml/2006/main" algn="ctr"/>
            <a:r xmlns:a="http://schemas.openxmlformats.org/drawingml/2006/main">
              <a:rPr lang="el" altLang="ko-KR" sz="3200">
                <a:solidFill>
                  <a:schemeClr val="tx1">
                    <a:lumMod val="65000"/>
                    <a:lumOff val="35000"/>
                  </a:schemeClr>
                </a:solidFill>
              </a:rPr>
              <a:t>τα έχασε όλα.</a:t>
            </a: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el" altLang="ko-KR" sz="3200">
                <a:solidFill>
                  <a:schemeClr val="tx1">
                    <a:lumMod val="65000"/>
                    <a:lumOff val="35000"/>
                  </a:schemeClr>
                </a:solidFill>
              </a:rPr>
              <a:t>Είμαστε επίσης αγαπημένα παιδιά του Θεού που έχουμε λάβει τη χάρη και την αποστολή του Θεού.</a:t>
            </a:r>
            <a:r xmlns:a="http://schemas.openxmlformats.org/drawingml/2006/main">
              <a:rPr lang="el" altLang="en-US" sz="3200">
                <a:solidFill>
                  <a:schemeClr val="tx1">
                    <a:lumMod val="65000"/>
                    <a:lumOff val="35000"/>
                  </a:schemeClr>
                </a:solidFill>
              </a:rPr>
              <a:t> </a:t>
            </a:r>
            <a:endParaRPr xmlns:a="http://schemas.openxmlformats.org/drawingml/2006/main" lang="en-US" altLang="ko-KR" sz="3200">
              <a:solidFill>
                <a:schemeClr val="tx1">
                  <a:lumMod val="65000"/>
                  <a:lumOff val="35000"/>
                </a:schemeClr>
              </a:solidFill>
            </a:endParaRP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el" altLang="ko-KR" sz="3200">
                <a:solidFill>
                  <a:schemeClr val="tx1">
                    <a:lumMod val="65000"/>
                    <a:lumOff val="35000"/>
                  </a:schemeClr>
                </a:solidFill>
              </a:rPr>
              <a:t>Επομένως, πρέπει να ταπεινωθούμε ενώπιον του Λόγου του Θεού.</a:t>
            </a:r>
          </a:p>
        </p:txBody>
      </p:sp>
    </p:spTree>
    <p:extLst>
      <p:ext uri="{BB962C8B-B14F-4D97-AF65-F5344CB8AC3E}">
        <p14:creationId xmlns:p14="http://schemas.microsoft.com/office/powerpoint/2010/main" val="4105314080"/>
      </p:ext>
    </p:extLst>
  </p:cSld>
  <p:clrMapOvr>
    <a:masterClrMapping/>
  </p:clrMapOvr>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473196" y="296686"/>
            <a:ext cx="4053592" cy="584775"/>
          </a:xfrm>
          <a:prstGeom prst="rect">
            <a:avLst/>
          </a:prstGeom>
          <a:noFill/>
        </p:spPr>
        <p:txBody>
          <a:bodyPr wrap="square" rtlCol="0">
            <a:spAutoFit/>
          </a:bodyPr>
          <a:lstStyle/>
          <a:p>
            <a:pPr xmlns:a="http://schemas.openxmlformats.org/drawingml/2006/main" algn="ctr"/>
            <a:r xmlns:a="http://schemas.openxmlformats.org/drawingml/2006/main">
              <a:rPr lang="el" altLang="ko-KR" sz="3200"/>
              <a:t>Θεός?</a:t>
            </a:r>
            <a:r xmlns:a="http://schemas.openxmlformats.org/drawingml/2006/main">
              <a:rPr lang="el"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p>
            <a:r xmlns:a="http://schemas.openxmlformats.org/drawingml/2006/main">
              <a:rPr lang="el" altLang="ko-KR" sz="3600">
                <a:solidFill>
                  <a:srgbClr val="C00000"/>
                </a:solidFill>
              </a:rPr>
              <a:t>Θεός..</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200329"/>
          </a:xfrm>
          <a:prstGeom prst="rect">
            <a:avLst/>
          </a:prstGeom>
          <a:noFill/>
        </p:spPr>
        <p:txBody>
          <a:bodyPr wrap="square" rtlCol="0">
            <a:spAutoFit/>
          </a:bodyPr>
          <a:lstStyle/>
          <a:p>
            <a:r xmlns:a="http://schemas.openxmlformats.org/drawingml/2006/main">
              <a:rPr lang="el" altLang="ko-KR" sz="3600">
                <a:solidFill>
                  <a:schemeClr val="tx1">
                    <a:lumMod val="65000"/>
                    <a:lumOff val="35000"/>
                  </a:schemeClr>
                </a:solidFill>
              </a:rPr>
              <a:t>Ο Θεός ακούει και απαντά στις σοβαρές και αληθινές προσευχές μας</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4235703788"/>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130336" y="1916832"/>
            <a:ext cx="5044008" cy="406994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79512" y="1400842"/>
            <a:ext cx="3129802"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l" altLang="ko-KR" b="1">
                <a:solidFill>
                  <a:schemeClr val="tx1">
                    <a:lumMod val="50000"/>
                    <a:lumOff val="50000"/>
                  </a:schemeClr>
                </a:solidFill>
              </a:rPr>
              <a:t>Οχι.</a:t>
            </a:r>
            <a:r xmlns:a="http://schemas.openxmlformats.org/drawingml/2006/main">
              <a:rPr lang="el" altLang="en-US" b="1">
                <a:solidFill>
                  <a:schemeClr val="tx1">
                    <a:lumMod val="50000"/>
                    <a:lumOff val="50000"/>
                  </a:schemeClr>
                </a:solidFill>
              </a:rPr>
              <a:t> </a:t>
            </a:r>
            <a:r xmlns:a="http://schemas.openxmlformats.org/drawingml/2006/main">
              <a:rPr lang="el" altLang="ko-KR" b="1">
                <a:solidFill>
                  <a:schemeClr val="tx1">
                    <a:lumMod val="50000"/>
                    <a:lumOff val="50000"/>
                  </a:schemeClr>
                </a:solidFill>
              </a:rPr>
              <a:t>17</a:t>
            </a:r>
            <a:r xmlns:a="http://schemas.openxmlformats.org/drawingml/2006/main">
              <a:rPr lang="el" altLang="en-US" b="1">
                <a:solidFill>
                  <a:schemeClr val="tx1">
                    <a:lumMod val="50000"/>
                    <a:lumOff val="50000"/>
                  </a:schemeClr>
                </a:solidFill>
              </a:rPr>
              <a:t> </a:t>
            </a:r>
            <a:r xmlns:a="http://schemas.openxmlformats.org/drawingml/2006/main">
              <a:rPr lang="el" altLang="ko-KR" b="1">
                <a:solidFill>
                  <a:schemeClr val="tx1">
                    <a:lumMod val="50000"/>
                    <a:lumOff val="50000"/>
                  </a:schemeClr>
                </a:solidFill>
              </a:rPr>
              <a:t>ο</a:t>
            </a:r>
            <a:r xmlns:a="http://schemas.openxmlformats.org/drawingml/2006/main">
              <a:rPr lang="el" altLang="en-US" b="1">
                <a:solidFill>
                  <a:schemeClr val="tx1">
                    <a:lumMod val="50000"/>
                    <a:lumOff val="50000"/>
                  </a:schemeClr>
                </a:solidFill>
              </a:rPr>
              <a:t> </a:t>
            </a:r>
            <a:r xmlns:a="http://schemas.openxmlformats.org/drawingml/2006/main">
              <a:rPr lang="el" altLang="ko-KR" b="1">
                <a:solidFill>
                  <a:schemeClr val="tx1">
                    <a:lumMod val="50000"/>
                    <a:lumOff val="50000"/>
                  </a:schemeClr>
                </a:solidFill>
              </a:rPr>
              <a:t>Λέξη</a:t>
            </a:r>
            <a:r xmlns:a="http://schemas.openxmlformats.org/drawingml/2006/main">
              <a:rPr lang="el" altLang="en-US" b="1">
                <a:solidFill>
                  <a:schemeClr val="tx1">
                    <a:lumMod val="50000"/>
                    <a:lumOff val="50000"/>
                  </a:schemeClr>
                </a:solidFill>
              </a:rPr>
              <a:t> </a:t>
            </a:r>
            <a:r xmlns:a="http://schemas.openxmlformats.org/drawingml/2006/main">
              <a:rPr lang="el" altLang="ko-KR" b="1">
                <a:solidFill>
                  <a:schemeClr val="tx1">
                    <a:lumMod val="50000"/>
                    <a:lumOff val="50000"/>
                  </a:schemeClr>
                </a:solidFill>
              </a:rPr>
              <a:t>του</a:t>
            </a:r>
            <a:r xmlns:a="http://schemas.openxmlformats.org/drawingml/2006/main">
              <a:rPr lang="el" altLang="en-US" b="1">
                <a:solidFill>
                  <a:schemeClr val="tx1">
                    <a:lumMod val="50000"/>
                    <a:lumOff val="50000"/>
                  </a:schemeClr>
                </a:solidFill>
              </a:rPr>
              <a:t> </a:t>
            </a:r>
            <a:r xmlns:a="http://schemas.openxmlformats.org/drawingml/2006/main">
              <a:rPr lang="el" altLang="ko-KR" b="1">
                <a:solidFill>
                  <a:schemeClr val="tx1">
                    <a:lumMod val="50000"/>
                    <a:lumOff val="50000"/>
                  </a:schemeClr>
                </a:solidFill>
              </a:rPr>
              <a:t>Θεός</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3931114" cy="76944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el" altLang="ko-KR" sz="4400"/>
              <a:t>Δέκα καταστροφές</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Tree>
    <p:extLst>
      <p:ext uri="{BB962C8B-B14F-4D97-AF65-F5344CB8AC3E}">
        <p14:creationId xmlns:p14="http://schemas.microsoft.com/office/powerpoint/2010/main" val="46326207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p>
            <a:pPr xmlns:a="http://schemas.openxmlformats.org/drawingml/2006/main" algn="ctr"/>
            <a:r xmlns:a="http://schemas.openxmlformats.org/drawingml/2006/main">
              <a:rPr lang="el" altLang="ko-KR" sz="4000">
                <a:solidFill>
                  <a:srgbClr val="FF0000"/>
                </a:solidFill>
              </a:rPr>
              <a:t>Το σημερινό Κουίζ</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42646" y="81088"/>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76868" y="3176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646331"/>
          </a:xfrm>
          <a:prstGeom prst="rect">
            <a:avLst/>
          </a:prstGeom>
          <a:noFill/>
        </p:spPr>
        <p:txBody>
          <a:bodyPr wrap="square" rtlCol="0">
            <a:spAutoFit/>
          </a:bodyPr>
          <a:lstStyle/>
          <a:p>
            <a:r xmlns:a="http://schemas.openxmlformats.org/drawingml/2006/main">
              <a:rPr lang="el" altLang="ko-KR" sz="3600">
                <a:solidFill>
                  <a:schemeClr val="tx1">
                    <a:lumMod val="65000"/>
                    <a:lumOff val="35000"/>
                  </a:schemeClr>
                </a:solidFill>
              </a:rPr>
              <a:t>Από πού προήλθε η δύναμη του Σαμψών;</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44226" y="2697896"/>
            <a:ext cx="8424936" cy="523220"/>
          </a:xfrm>
          <a:prstGeom prst="rect">
            <a:avLst/>
          </a:prstGeom>
          <a:noFill/>
        </p:spPr>
        <p:txBody>
          <a:bodyPr wrap="square" rtlCol="0">
            <a:spAutoFit/>
          </a:bodyPr>
          <a:lstStyle/>
          <a:p>
            <a:r xmlns:a="http://schemas.openxmlformats.org/drawingml/2006/main">
              <a:rPr lang="el" altLang="en-US" sz="2800">
                <a:solidFill>
                  <a:schemeClr val="tx1">
                    <a:lumMod val="65000"/>
                    <a:lumOff val="35000"/>
                  </a:schemeClr>
                </a:solidFill>
              </a:rPr>
              <a:t>① </a:t>
            </a:r>
            <a:r xmlns:a="http://schemas.openxmlformats.org/drawingml/2006/main">
              <a:rPr lang="el" altLang="ko-KR" sz="2800">
                <a:solidFill>
                  <a:schemeClr val="tx1">
                    <a:lumMod val="65000"/>
                    <a:lumOff val="35000"/>
                  </a:schemeClr>
                </a:solidFill>
              </a:rPr>
              <a:t>μαλλιά</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p>
            <a:r xmlns:a="http://schemas.openxmlformats.org/drawingml/2006/main">
              <a:rPr lang="el" altLang="en-US" sz="2800">
                <a:solidFill>
                  <a:schemeClr val="tx1">
                    <a:lumMod val="65000"/>
                    <a:lumOff val="35000"/>
                  </a:schemeClr>
                </a:solidFill>
              </a:rPr>
              <a:t>② </a:t>
            </a:r>
            <a:r xmlns:a="http://schemas.openxmlformats.org/drawingml/2006/main">
              <a:rPr lang="el" altLang="ko-KR" sz="2800">
                <a:solidFill>
                  <a:schemeClr val="tx1">
                    <a:lumMod val="65000"/>
                    <a:lumOff val="35000"/>
                  </a:schemeClr>
                </a:solidFill>
              </a:rPr>
              <a:t>βραχίονας</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p>
            <a:r xmlns:a="http://schemas.openxmlformats.org/drawingml/2006/main">
              <a:rPr lang="el" altLang="en-US" sz="2800">
                <a:solidFill>
                  <a:schemeClr val="tx1">
                    <a:lumMod val="65000"/>
                    <a:lumOff val="35000"/>
                  </a:schemeClr>
                </a:solidFill>
              </a:rPr>
              <a:t>③ </a:t>
            </a:r>
            <a:r xmlns:a="http://schemas.openxmlformats.org/drawingml/2006/main">
              <a:rPr lang="el" altLang="ko-KR" sz="2800">
                <a:solidFill>
                  <a:schemeClr val="tx1">
                    <a:lumMod val="65000"/>
                    <a:lumOff val="35000"/>
                  </a:schemeClr>
                </a:solidFill>
              </a:rPr>
              <a:t>πόδι</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p>
            <a:r xmlns:a="http://schemas.openxmlformats.org/drawingml/2006/main">
              <a:rPr lang="el" altLang="en-US" sz="2800">
                <a:solidFill>
                  <a:schemeClr val="tx1">
                    <a:lumMod val="65000"/>
                    <a:lumOff val="35000"/>
                  </a:schemeClr>
                </a:solidFill>
              </a:rPr>
              <a:t>④ </a:t>
            </a:r>
            <a:r xmlns:a="http://schemas.openxmlformats.org/drawingml/2006/main">
              <a:rPr lang="el" altLang="ko-KR" sz="2800">
                <a:solidFill>
                  <a:schemeClr val="tx1">
                    <a:lumMod val="65000"/>
                    <a:lumOff val="35000"/>
                  </a:schemeClr>
                </a:solidFill>
              </a:rPr>
              <a:t>μάτι</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44226" y="2697896"/>
            <a:ext cx="8712968" cy="523220"/>
          </a:xfrm>
          <a:prstGeom prst="rect">
            <a:avLst/>
          </a:prstGeom>
          <a:noFill/>
        </p:spPr>
        <p:txBody>
          <a:bodyPr wrap="square" rtlCol="0">
            <a:spAutoFit/>
          </a:bodyPr>
          <a:lstStyle/>
          <a:p>
            <a:r xmlns:a="http://schemas.openxmlformats.org/drawingml/2006/main">
              <a:rPr lang="el" altLang="en-US" sz="2800">
                <a:solidFill>
                  <a:srgbClr val="FF0000"/>
                </a:solidFill>
              </a:rPr>
              <a:t>① </a:t>
            </a:r>
            <a:r xmlns:a="http://schemas.openxmlformats.org/drawingml/2006/main">
              <a:rPr lang="el" altLang="ko-KR" sz="2800">
                <a:solidFill>
                  <a:srgbClr val="FF0000"/>
                </a:solidFill>
              </a:rPr>
              <a:t>μαλλιά</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400924214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el" altLang="ko-KR" sz="4000">
                <a:solidFill>
                  <a:srgbClr val="FF0000"/>
                </a:solidFill>
              </a:rPr>
              <a:t>Ο σημερινός λόγος</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200934"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07704" y="2384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1754326"/>
          </a:xfrm>
          <a:prstGeom prst="rect">
            <a:avLst/>
          </a:prstGeom>
          <a:noFill/>
        </p:spPr>
        <p:txBody>
          <a:bodyPr wrap="square" rtlCol="0">
            <a:spAutoFit/>
          </a:bodyPr>
          <a:lstStyle/>
          <a:p>
            <a:r xmlns:a="http://schemas.openxmlformats.org/drawingml/2006/main">
              <a:rPr lang="el" altLang="ko-KR" sz="3600">
                <a:solidFill>
                  <a:schemeClr val="tx1">
                    <a:lumMod val="65000"/>
                    <a:lumOff val="35000"/>
                  </a:schemeClr>
                </a:solidFill>
              </a:rPr>
              <a:t>Η γυναίκα γέννησε ένα αγόρι και του ονόμασε Σαμψών. Μεγάλωσε και ο Κύριος τον ευλόγησε,</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p>
            <a:pPr xmlns:a="http://schemas.openxmlformats.org/drawingml/2006/main" algn="r"/>
            <a:r xmlns:a="http://schemas.openxmlformats.org/drawingml/2006/main">
              <a:rPr lang="el" altLang="ko-KR" sz="2800">
                <a:solidFill>
                  <a:schemeClr val="tx1">
                    <a:lumMod val="65000"/>
                    <a:lumOff val="35000"/>
                  </a:schemeClr>
                </a:solidFill>
              </a:rPr>
              <a:t>δικαστές</a:t>
            </a:r>
            <a:r xmlns:a="http://schemas.openxmlformats.org/drawingml/2006/main">
              <a:rPr lang="el" altLang="en-US" sz="2800">
                <a:solidFill>
                  <a:schemeClr val="tx1">
                    <a:lumMod val="65000"/>
                    <a:lumOff val="35000"/>
                  </a:schemeClr>
                </a:solidFill>
              </a:rPr>
              <a:t> </a:t>
            </a:r>
            <a:r xmlns:a="http://schemas.openxmlformats.org/drawingml/2006/main">
              <a:rPr lang="el" altLang="ko-KR" sz="2800">
                <a:solidFill>
                  <a:schemeClr val="tx1">
                    <a:lumMod val="65000"/>
                    <a:lumOff val="35000"/>
                  </a:schemeClr>
                </a:solidFill>
              </a:rPr>
              <a:t>13:24</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717582159"/>
      </p:ext>
    </p:extLst>
  </p:cSld>
  <p:clrMapOvr>
    <a:masterClrMapping/>
  </p:clrMapOvr>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l" altLang="ko-KR" b="1">
                <a:solidFill>
                  <a:schemeClr val="tx1">
                    <a:lumMod val="50000"/>
                    <a:lumOff val="50000"/>
                  </a:schemeClr>
                </a:solidFill>
              </a:rPr>
              <a:t>Αρ. 27 Ο Λόγος του Θεού</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7186" y="1916832"/>
            <a:ext cx="3931114" cy="175432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el" altLang="ko-KR" sz="3600"/>
              <a:t>Ruth, A Woman of Noble Character</a:t>
            </a:r>
            <a:endParaRPr xmlns:a="http://schemas.openxmlformats.org/drawingml/2006/main" lang="ko-KR" altLang="en-US" sz="36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pic>
        <p:nvPicPr>
          <p:cNvPr id="6" name="그림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73016" y="1962126"/>
            <a:ext cx="5364088" cy="3793388"/>
          </a:xfrm>
          <a:prstGeom prst="rect">
            <a:avLst/>
          </a:prstGeom>
        </p:spPr>
      </p:pic>
    </p:spTree>
    <p:extLst>
      <p:ext uri="{BB962C8B-B14F-4D97-AF65-F5344CB8AC3E}">
        <p14:creationId xmlns:p14="http://schemas.microsoft.com/office/powerpoint/2010/main" val="235889100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el" altLang="ko-KR" sz="4000">
                <a:solidFill>
                  <a:srgbClr val="FF0000"/>
                </a:solidFill>
              </a:rPr>
              <a:t>Ο σημερινός λόγος</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20560"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631435"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2364505"/>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l" altLang="ko-KR" sz="3600">
                <a:solidFill>
                  <a:schemeClr val="bg1">
                    <a:lumMod val="50000"/>
                  </a:schemeClr>
                </a:solidFill>
              </a:rPr>
              <a:t>Ο λαός σου θα είναι λαός μου και ο Θεός σου Θεός μου.</a:t>
            </a:r>
            <a:endParaRPr xmlns:a="http://schemas.openxmlformats.org/drawingml/2006/main" lang="ko-KR" altLang="en-US" sz="3600">
              <a:solidFill>
                <a:schemeClr val="bg1">
                  <a:lumMod val="50000"/>
                </a:schemeClr>
              </a:solidFill>
            </a:endParaRPr>
          </a:p>
        </p:txBody>
      </p:sp>
      <p:sp>
        <p:nvSpPr>
          <p:cNvPr id="24" name="TextBox 23"/>
          <p:cNvSpPr txBox="1"/>
          <p:nvPr/>
        </p:nvSpPr>
        <p:spPr>
          <a:xfrm>
            <a:off x="4952296" y="5171139"/>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el" altLang="ko-KR" sz="2800">
                <a:solidFill>
                  <a:schemeClr val="tx1">
                    <a:lumMod val="65000"/>
                    <a:lumOff val="35000"/>
                  </a:schemeClr>
                </a:solidFill>
              </a:rPr>
              <a:t>Ρουθ</a:t>
            </a:r>
            <a:r xmlns:a="http://schemas.openxmlformats.org/drawingml/2006/main">
              <a:rPr lang="el" altLang="en-US" sz="2800">
                <a:solidFill>
                  <a:schemeClr val="tx1">
                    <a:lumMod val="65000"/>
                    <a:lumOff val="35000"/>
                  </a:schemeClr>
                </a:solidFill>
              </a:rPr>
              <a:t> </a:t>
            </a:r>
            <a:r xmlns:a="http://schemas.openxmlformats.org/drawingml/2006/main">
              <a:rPr lang="el" altLang="ko-KR" sz="2800">
                <a:solidFill>
                  <a:schemeClr val="tx1">
                    <a:lumMod val="65000"/>
                    <a:lumOff val="35000"/>
                  </a:schemeClr>
                </a:solidFill>
              </a:rPr>
              <a:t>1:16</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180877838"/>
      </p:ext>
    </p:extLst>
  </p:cSld>
  <p:clrMapOvr>
    <a:masterClrMapping/>
  </p:clrMapOvr>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498117"/>
            <a:ext cx="8963222"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l" altLang="ko-KR" sz="2800">
                <a:solidFill>
                  <a:schemeClr val="tx1">
                    <a:lumMod val="65000"/>
                    <a:lumOff val="35000"/>
                  </a:schemeClr>
                </a:solidFill>
              </a:rPr>
              <a:t>Μια Εβραία, η Ναόμι είχε δύο γιους που παντρεύτηκαν εθνικούς. Όμως, οι δύο γιοι της πέθαναν. Έτσι, έμεινε με τις δύο χήρες νύφες της.</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941"/>
            <a:ext cx="9144000" cy="5432283"/>
          </a:xfrm>
          <a:prstGeom prst="rect">
            <a:avLst/>
          </a:prstGeom>
        </p:spPr>
      </p:pic>
    </p:spTree>
    <p:extLst>
      <p:ext uri="{BB962C8B-B14F-4D97-AF65-F5344CB8AC3E}">
        <p14:creationId xmlns:p14="http://schemas.microsoft.com/office/powerpoint/2010/main" val="1052412306"/>
      </p:ext>
    </p:extLst>
  </p:cSld>
  <p:clrMapOvr>
    <a:masterClrMapping/>
  </p:clrMapOvr>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8" y="4509120"/>
            <a:ext cx="8963222" cy="224676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l" altLang="ko-KR" sz="2800">
                <a:solidFill>
                  <a:schemeClr val="tx1">
                    <a:lumMod val="65000"/>
                    <a:lumOff val="35000"/>
                  </a:schemeClr>
                </a:solidFill>
              </a:rPr>
              <a:t>Η Ναόμι αποφάσισε να επιστρέψει στο σπίτι της στον Ιούδα. Είπε στις δύο νύφες της να γυρίσουν σπίτι. Όμως, η δεύτερη νύφη της δεν επέστρεψε στη γενέτειρά της, αλλά ακολούθησε την πεθερά της για να ζήσει στον Ιούδα.</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941"/>
            <a:ext cx="9143999" cy="4352163"/>
          </a:xfrm>
          <a:prstGeom prst="rect">
            <a:avLst/>
          </a:prstGeom>
        </p:spPr>
      </p:pic>
    </p:spTree>
    <p:extLst>
      <p:ext uri="{BB962C8B-B14F-4D97-AF65-F5344CB8AC3E}">
        <p14:creationId xmlns:p14="http://schemas.microsoft.com/office/powerpoint/2010/main" val="2678191933"/>
      </p:ext>
    </p:extLst>
  </p:cSld>
  <p:clrMapOvr>
    <a:masterClrMapping/>
  </p:clrMapOvr>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478649"/>
            <a:ext cx="8963222"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l" altLang="ko-KR" sz="2800">
                <a:solidFill>
                  <a:schemeClr val="tx1">
                    <a:lumMod val="65000"/>
                    <a:lumOff val="35000"/>
                  </a:schemeClr>
                </a:solidFill>
              </a:rPr>
              <a:t>Η Ρουθ έπρεπε να μαζέψει τα σιτηρά που περίσσεψαν για να ζήσει με τη Ναόμι, γιατί δεν είχε σύζυγο για να διαχειριστεί το νοικοκυριό.</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445224"/>
          </a:xfrm>
          <a:prstGeom prst="rect">
            <a:avLst/>
          </a:prstGeom>
        </p:spPr>
      </p:pic>
    </p:spTree>
    <p:extLst>
      <p:ext uri="{BB962C8B-B14F-4D97-AF65-F5344CB8AC3E}">
        <p14:creationId xmlns:p14="http://schemas.microsoft.com/office/powerpoint/2010/main" val="1527891339"/>
      </p:ext>
    </p:extLst>
  </p:cSld>
  <p:clrMapOvr>
    <a:masterClrMapping/>
  </p:clrMapOvr>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9366" y="5473005"/>
            <a:ext cx="9054634"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l" altLang="ko-KR" sz="2800">
                <a:solidFill>
                  <a:schemeClr val="tx1">
                    <a:lumMod val="65000"/>
                    <a:lumOff val="35000"/>
                  </a:schemeClr>
                </a:solidFill>
              </a:rPr>
              <a:t>Έτυχε να μαζέψει τα υπολείμματα σιτηρών σε ένα χωράφι που ανήκε στον Βοόζ. Ο Βοόζ σκέφτηκε ότι ήταν ευγενής γυναίκα και παντρεύτηκε τη Ρουθ.</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27908" cy="5301208"/>
          </a:xfrm>
          <a:prstGeom prst="rect">
            <a:avLst/>
          </a:prstGeom>
        </p:spPr>
      </p:pic>
    </p:spTree>
    <p:extLst>
      <p:ext uri="{BB962C8B-B14F-4D97-AF65-F5344CB8AC3E}">
        <p14:creationId xmlns:p14="http://schemas.microsoft.com/office/powerpoint/2010/main" val="1233464400"/>
      </p:ext>
    </p:extLst>
  </p:cSld>
  <p:clrMapOvr>
    <a:masterClrMapping/>
  </p:clrMapOvr>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9366" y="5517232"/>
            <a:ext cx="9054634"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l" altLang="ko-KR" sz="2400">
                <a:solidFill>
                  <a:schemeClr val="tx1">
                    <a:lumMod val="65000"/>
                    <a:lumOff val="35000"/>
                  </a:schemeClr>
                </a:solidFill>
              </a:rPr>
              <a:t>Ο Βοόζ δέχθηκε τη Ρουθ και τη Ναόμι ως οικογένεια και έζησε μια ευτυχισμένη ζωή. Στο μέλλον, ο Βασιλιάς Δαβίδ και ο Ιησούς προέρχονταν από τη γραμμή του Βοόζ και της Ρουθ.</a:t>
            </a:r>
            <a:endParaRPr xmlns:a="http://schemas.openxmlformats.org/drawingml/2006/main" lang="ko-KR" altLang="en-US" sz="2400">
              <a:solidFill>
                <a:schemeClr val="tx1">
                  <a:lumMod val="65000"/>
                  <a:lumOff val="35000"/>
                </a:schemeClr>
              </a:solidFill>
            </a:endParaRPr>
          </a:p>
        </p:txBody>
      </p:sp>
      <p:pic>
        <p:nvPicPr>
          <p:cNvPr id="2054" name="Picture 6"/>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0" y="0"/>
            <a:ext cx="9127908" cy="54452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0938595"/>
      </p:ext>
    </p:extLst>
  </p:cSld>
  <p:clrMapOvr>
    <a:masterClrMapping/>
  </p:clrMapOvr>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el" altLang="ko-KR" sz="4000"/>
              <a:t>Το σημερινό μάθημα</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85727" y="8062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06535"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196752"/>
            <a:ext cx="8208912" cy="452431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el" altLang="ko-KR" sz="3600">
                <a:solidFill>
                  <a:schemeClr val="tx1">
                    <a:lumMod val="65000"/>
                    <a:lumOff val="35000"/>
                  </a:schemeClr>
                </a:solidFill>
              </a:rPr>
              <a:t>Η Ρουθ ήταν εθνικά. Ήταν καλή και ειλικρινής γυναίκα και υπηρετούσε καλά την πεθερά της.</a:t>
            </a:r>
          </a:p>
          <a:p>
            <a:pPr xmlns:a="http://schemas.openxmlformats.org/drawingml/2006/main" algn="ctr"/>
            <a:r xmlns:a="http://schemas.openxmlformats.org/drawingml/2006/main">
              <a:rPr lang="el" altLang="ko-KR" sz="3600">
                <a:solidFill>
                  <a:schemeClr val="tx1">
                    <a:lumMod val="65000"/>
                    <a:lumOff val="35000"/>
                  </a:schemeClr>
                </a:solidFill>
              </a:rPr>
              <a:t>Έτσι, ήταν ευλογημένη.</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el" altLang="ko-KR" sz="3600">
                <a:solidFill>
                  <a:schemeClr val="tx1">
                    <a:lumMod val="65000"/>
                    <a:lumOff val="35000"/>
                  </a:schemeClr>
                </a:solidFill>
              </a:rPr>
              <a:t>Πρέπει επίσης να βοηθήσουμε τους γείτονές μας</a:t>
            </a:r>
          </a:p>
          <a:p>
            <a:pPr xmlns:a="http://schemas.openxmlformats.org/drawingml/2006/main" algn="ctr"/>
            <a:r xmlns:a="http://schemas.openxmlformats.org/drawingml/2006/main">
              <a:rPr lang="el" altLang="ko-KR" sz="3600">
                <a:solidFill>
                  <a:schemeClr val="tx1">
                    <a:lumMod val="65000"/>
                    <a:lumOff val="35000"/>
                  </a:schemeClr>
                </a:solidFill>
              </a:rPr>
              <a:t>και λατρεύετε τον Θεό</a:t>
            </a:r>
          </a:p>
          <a:p>
            <a:pPr xmlns:a="http://schemas.openxmlformats.org/drawingml/2006/main" algn="ctr"/>
            <a:r xmlns:a="http://schemas.openxmlformats.org/drawingml/2006/main">
              <a:rPr lang="el" altLang="ko-KR" sz="3600">
                <a:solidFill>
                  <a:schemeClr val="tx1">
                    <a:lumMod val="65000"/>
                    <a:lumOff val="35000"/>
                  </a:schemeClr>
                </a:solidFill>
              </a:rPr>
              <a:t>με καλή και ειλικρινή καρδιά.</a:t>
            </a:r>
          </a:p>
        </p:txBody>
      </p:sp>
    </p:spTree>
    <p:extLst>
      <p:ext uri="{BB962C8B-B14F-4D97-AF65-F5344CB8AC3E}">
        <p14:creationId xmlns:p14="http://schemas.microsoft.com/office/powerpoint/2010/main" val="1923963811"/>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el" altLang="ko-KR" sz="4000">
                <a:solidFill>
                  <a:srgbClr val="FF0000"/>
                </a:solidFill>
              </a:rPr>
              <a:t>Ο σημερινός λόγος</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20560" y="5469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07228"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en-US" altLang="ko-KR" sz="3600">
              <a:solidFill>
                <a:schemeClr val="tx1">
                  <a:lumMod val="65000"/>
                  <a:lumOff val="35000"/>
                </a:schemeClr>
              </a:solidFill>
            </a:endParaRPr>
          </a:p>
          <a:p>
            <a:r xmlns:a="http://schemas.openxmlformats.org/drawingml/2006/main">
              <a:rPr lang="el" altLang="ko-KR" sz="3600">
                <a:solidFill>
                  <a:schemeClr val="tx1">
                    <a:lumMod val="65000"/>
                    <a:lumOff val="35000"/>
                  </a:schemeClr>
                </a:solidFill>
              </a:rPr>
              <a:t>Και οι Αιγύπτιοι θα μάθουν ότι εγώ είμαι ο Κύριος όταν απλώσω το χέρι μου εναντίον της Αιγύπτου και βγάλω τους Ισραηλίτες από αυτήν.</a:t>
            </a: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el" altLang="ko-KR" sz="2800">
                <a:solidFill>
                  <a:schemeClr val="tx1">
                    <a:lumMod val="65000"/>
                    <a:lumOff val="35000"/>
                  </a:schemeClr>
                </a:solidFill>
              </a:rPr>
              <a:t>Εξοδος πλήθους</a:t>
            </a:r>
            <a:r xmlns:a="http://schemas.openxmlformats.org/drawingml/2006/main">
              <a:rPr lang="el" altLang="en-US" sz="2800">
                <a:solidFill>
                  <a:schemeClr val="tx1">
                    <a:lumMod val="65000"/>
                    <a:lumOff val="35000"/>
                  </a:schemeClr>
                </a:solidFill>
              </a:rPr>
              <a:t> </a:t>
            </a:r>
            <a:r xmlns:a="http://schemas.openxmlformats.org/drawingml/2006/main">
              <a:rPr lang="el" altLang="ko-KR" sz="2800">
                <a:solidFill>
                  <a:schemeClr val="tx1">
                    <a:lumMod val="65000"/>
                    <a:lumOff val="35000"/>
                  </a:schemeClr>
                </a:solidFill>
              </a:rPr>
              <a:t>7:5</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23038097"/>
      </p:ext>
    </p:extLst>
  </p:cSld>
  <p:clrMapOvr>
    <a:masterClrMapping/>
  </p:clrMapOvr>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473196" y="170411"/>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el" altLang="ko-KR" sz="3200"/>
              <a:t>Θεός?</a:t>
            </a:r>
            <a:r xmlns:a="http://schemas.openxmlformats.org/drawingml/2006/main">
              <a:rPr lang="el"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l" altLang="ko-KR" sz="3600">
                <a:solidFill>
                  <a:srgbClr val="C00000"/>
                </a:solidFill>
              </a:rPr>
              <a:t>Θεός..</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l" altLang="ko-KR" sz="3600">
                <a:solidFill>
                  <a:schemeClr val="tx1">
                    <a:lumMod val="65000"/>
                    <a:lumOff val="35000"/>
                  </a:schemeClr>
                </a:solidFill>
              </a:rPr>
              <a:t>Ο Θεός δεν κοιτάζει την εξωτερική εμφάνιση αλλά κοιτάζει την καρδιά.</a:t>
            </a:r>
          </a:p>
        </p:txBody>
      </p:sp>
    </p:spTree>
    <p:extLst>
      <p:ext uri="{BB962C8B-B14F-4D97-AF65-F5344CB8AC3E}">
        <p14:creationId xmlns:p14="http://schemas.microsoft.com/office/powerpoint/2010/main" val="2891677193"/>
      </p:ext>
    </p:extLst>
  </p:cSld>
  <p:clrMapOvr>
    <a:masterClrMapping/>
  </p:clrMapOvr>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el" altLang="ko-KR" sz="4000">
                <a:solidFill>
                  <a:srgbClr val="FF0000"/>
                </a:solidFill>
              </a:rPr>
              <a:t>Το σημερινό Κουίζ</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48135"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8269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l" altLang="ko-KR" sz="3600">
                <a:solidFill>
                  <a:schemeClr val="tx1">
                    <a:lumMod val="65000"/>
                    <a:lumOff val="35000"/>
                  </a:schemeClr>
                </a:solidFill>
              </a:rPr>
              <a:t>Γιατί η Ναομί επέστρεψε στο σπίτι από τον Μωάβ στον Ιούδα;</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l" altLang="en-US" sz="2800">
                <a:solidFill>
                  <a:schemeClr val="tx1">
                    <a:lumMod val="65000"/>
                    <a:lumOff val="35000"/>
                  </a:schemeClr>
                </a:solidFill>
              </a:rPr>
              <a:t>① </a:t>
            </a:r>
            <a:r xmlns:a="http://schemas.openxmlformats.org/drawingml/2006/main">
              <a:rPr lang="el" altLang="ko-KR" sz="2800">
                <a:solidFill>
                  <a:schemeClr val="tx1">
                    <a:lumMod val="65000"/>
                    <a:lumOff val="35000"/>
                  </a:schemeClr>
                </a:solidFill>
              </a:rPr>
              <a:t>γιατί αρρώστησε..</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l" altLang="en-US" sz="2800">
                <a:solidFill>
                  <a:schemeClr val="tx1">
                    <a:lumMod val="65000"/>
                    <a:lumOff val="35000"/>
                  </a:schemeClr>
                </a:solidFill>
              </a:rPr>
              <a:t>② </a:t>
            </a:r>
            <a:r xmlns:a="http://schemas.openxmlformats.org/drawingml/2006/main">
              <a:rPr lang="el" altLang="ko-KR" sz="2800">
                <a:solidFill>
                  <a:schemeClr val="tx1">
                    <a:lumMod val="65000"/>
                    <a:lumOff val="35000"/>
                  </a:schemeClr>
                </a:solidFill>
              </a:rPr>
              <a:t>επειδή πέθανε ο άντρας της..</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l" altLang="en-US" sz="2800">
                <a:solidFill>
                  <a:schemeClr val="tx1">
                    <a:lumMod val="65000"/>
                    <a:lumOff val="35000"/>
                  </a:schemeClr>
                </a:solidFill>
              </a:rPr>
              <a:t>③ </a:t>
            </a:r>
            <a:r xmlns:a="http://schemas.openxmlformats.org/drawingml/2006/main">
              <a:rPr lang="el" altLang="ko-KR" sz="2800">
                <a:solidFill>
                  <a:schemeClr val="tx1">
                    <a:lumMod val="65000"/>
                    <a:lumOff val="35000"/>
                  </a:schemeClr>
                </a:solidFill>
              </a:rPr>
              <a:t>επειδή πέθαναν οι δύο γιοι της..</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l" altLang="en-US" sz="2800">
                <a:solidFill>
                  <a:schemeClr val="tx1">
                    <a:lumMod val="65000"/>
                    <a:lumOff val="35000"/>
                  </a:schemeClr>
                </a:solidFill>
              </a:rPr>
              <a:t>④ </a:t>
            </a:r>
            <a:r xmlns:a="http://schemas.openxmlformats.org/drawingml/2006/main">
              <a:rPr lang="el" altLang="ko-KR" sz="2800">
                <a:solidFill>
                  <a:schemeClr val="tx1">
                    <a:lumMod val="65000"/>
                    <a:lumOff val="35000"/>
                  </a:schemeClr>
                </a:solidFill>
              </a:rPr>
              <a:t>γιατί ήθελε να γνωρίσει την οικογένειά της..</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77605"/>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l" altLang="en-US" sz="2800">
                <a:solidFill>
                  <a:srgbClr val="FF0000"/>
                </a:solidFill>
              </a:rPr>
              <a:t>③ </a:t>
            </a:r>
            <a:r xmlns:a="http://schemas.openxmlformats.org/drawingml/2006/main">
              <a:rPr lang="el" altLang="ko-KR" sz="2800">
                <a:solidFill>
                  <a:srgbClr val="FF0000"/>
                </a:solidFill>
              </a:rPr>
              <a:t>επειδή πέθαναν οι δύο γιοι της..</a:t>
            </a:r>
          </a:p>
        </p:txBody>
      </p:sp>
    </p:spTree>
    <p:extLst>
      <p:ext uri="{BB962C8B-B14F-4D97-AF65-F5344CB8AC3E}">
        <p14:creationId xmlns:p14="http://schemas.microsoft.com/office/powerpoint/2010/main" val="300856549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el" altLang="ko-KR" sz="4000">
                <a:solidFill>
                  <a:srgbClr val="FF0000"/>
                </a:solidFill>
              </a:rPr>
              <a:t>Ο σημερινός λόγος</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20560"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631435"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2364505"/>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l" altLang="ko-KR" sz="3600">
                <a:solidFill>
                  <a:schemeClr val="bg1">
                    <a:lumMod val="50000"/>
                  </a:schemeClr>
                </a:solidFill>
              </a:rPr>
              <a:t>Ο λαός σου θα είναι λαός μου και ο Θεός σου Θεός μου.</a:t>
            </a:r>
            <a:endParaRPr xmlns:a="http://schemas.openxmlformats.org/drawingml/2006/main" lang="ko-KR" altLang="en-US" sz="3600">
              <a:solidFill>
                <a:schemeClr val="bg1">
                  <a:lumMod val="50000"/>
                </a:schemeClr>
              </a:solidFill>
            </a:endParaRPr>
          </a:p>
        </p:txBody>
      </p:sp>
      <p:sp>
        <p:nvSpPr>
          <p:cNvPr id="24" name="TextBox 23"/>
          <p:cNvSpPr txBox="1"/>
          <p:nvPr/>
        </p:nvSpPr>
        <p:spPr>
          <a:xfrm>
            <a:off x="4952296" y="5171139"/>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el" altLang="ko-KR" sz="2800">
                <a:solidFill>
                  <a:schemeClr val="tx1">
                    <a:lumMod val="65000"/>
                    <a:lumOff val="35000"/>
                  </a:schemeClr>
                </a:solidFill>
              </a:rPr>
              <a:t>Ρουθ</a:t>
            </a:r>
            <a:r xmlns:a="http://schemas.openxmlformats.org/drawingml/2006/main">
              <a:rPr lang="el" altLang="en-US" sz="2800">
                <a:solidFill>
                  <a:schemeClr val="tx1">
                    <a:lumMod val="65000"/>
                    <a:lumOff val="35000"/>
                  </a:schemeClr>
                </a:solidFill>
              </a:rPr>
              <a:t> </a:t>
            </a:r>
            <a:r xmlns:a="http://schemas.openxmlformats.org/drawingml/2006/main">
              <a:rPr lang="el" altLang="ko-KR" sz="2800">
                <a:solidFill>
                  <a:schemeClr val="tx1">
                    <a:lumMod val="65000"/>
                    <a:lumOff val="35000"/>
                  </a:schemeClr>
                </a:solidFill>
              </a:rPr>
              <a:t>1:16</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076256252"/>
      </p:ext>
    </p:extLst>
  </p:cSld>
  <p:clrMapOvr>
    <a:masterClrMapping/>
  </p:clrMapOvr>
  <p:transition/>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l" altLang="ko-KR" b="1">
                <a:solidFill>
                  <a:schemeClr val="tx1">
                    <a:lumMod val="50000"/>
                    <a:lumOff val="50000"/>
                  </a:schemeClr>
                </a:solidFill>
              </a:rPr>
              <a:t>Αρ. 28 Ο Λόγος του Θεού</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2054458"/>
            <a:ext cx="3931114" cy="144655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el" altLang="ko-KR" sz="4400"/>
              <a:t>Η προσευχή της Χάνα</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pic>
        <p:nvPicPr>
          <p:cNvPr id="17"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3923928" y="2005816"/>
            <a:ext cx="5220072" cy="3703128"/>
          </a:xfrm>
          <a:prstGeom prst="rect">
            <a:avLst/>
          </a:prstGeom>
          <a:noFill/>
        </p:spPr>
      </p:pic>
    </p:spTree>
    <p:extLst>
      <p:ext uri="{BB962C8B-B14F-4D97-AF65-F5344CB8AC3E}">
        <p14:creationId xmlns:p14="http://schemas.microsoft.com/office/powerpoint/2010/main" val="84322389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el" altLang="ko-KR" sz="4000">
                <a:solidFill>
                  <a:srgbClr val="FF0000"/>
                </a:solidFill>
              </a:rPr>
              <a:t>Ο σημερινός λόγος</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97722"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63928"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988840"/>
            <a:ext cx="8208912" cy="175432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l" altLang="ko-KR" sz="3600">
                <a:solidFill>
                  <a:schemeClr val="tx1">
                    <a:lumMod val="65000"/>
                    <a:lumOff val="35000"/>
                  </a:schemeClr>
                </a:solidFill>
              </a:rPr>
              <a:t>Και το αγόρι Σαμουήλ συνέχισε να μεγαλώνει σε ανάστημα και εύνοια στον Κύριο και στους ανθρώπους.</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el" altLang="ko-KR" sz="2800">
                <a:solidFill>
                  <a:schemeClr val="tx1">
                    <a:lumMod val="65000"/>
                    <a:lumOff val="35000"/>
                  </a:schemeClr>
                </a:solidFill>
              </a:rPr>
              <a:t>1 Σαμουήλ</a:t>
            </a:r>
            <a:r xmlns:a="http://schemas.openxmlformats.org/drawingml/2006/main">
              <a:rPr lang="el" altLang="en-US" sz="2800">
                <a:solidFill>
                  <a:schemeClr val="tx1">
                    <a:lumMod val="65000"/>
                    <a:lumOff val="35000"/>
                  </a:schemeClr>
                </a:solidFill>
              </a:rPr>
              <a:t> </a:t>
            </a:r>
            <a:r xmlns:a="http://schemas.openxmlformats.org/drawingml/2006/main">
              <a:rPr lang="el" altLang="ko-KR" sz="2800">
                <a:solidFill>
                  <a:schemeClr val="tx1">
                    <a:lumMod val="65000"/>
                    <a:lumOff val="35000"/>
                  </a:schemeClr>
                </a:solidFill>
              </a:rPr>
              <a:t>2:26</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588706267"/>
      </p:ext>
    </p:extLst>
  </p:cSld>
  <p:clrMapOvr>
    <a:masterClrMapping/>
  </p:clrMapOvr>
  <p:transition/>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301208"/>
            <a:ext cx="8963222"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l" altLang="ko-KR" sz="2800">
                <a:solidFill>
                  <a:schemeClr val="tx1">
                    <a:lumMod val="65000"/>
                    <a:lumOff val="35000"/>
                  </a:schemeClr>
                </a:solidFill>
              </a:rPr>
              <a:t>Η Χάνα δεν είχε γιο. Έτσι, ήταν τόσο λυπημένη που προσευχήθηκε στον Θεό. «Ω, Πατέρα Θεέ, αν μου δώσεις έναν γιο, θα τον δώσω για σένα για όλες τις ημέρες της ζωής του».</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8388" y="-62481"/>
            <a:ext cx="8267224" cy="5291681"/>
          </a:xfrm>
          <a:prstGeom prst="rect">
            <a:avLst/>
          </a:prstGeom>
        </p:spPr>
      </p:pic>
    </p:spTree>
    <p:extLst>
      <p:ext uri="{BB962C8B-B14F-4D97-AF65-F5344CB8AC3E}">
        <p14:creationId xmlns:p14="http://schemas.microsoft.com/office/powerpoint/2010/main" val="3057480172"/>
      </p:ext>
    </p:extLst>
  </p:cSld>
  <p:clrMapOvr>
    <a:masterClrMapping/>
  </p:clrMapOvr>
  <p:transition/>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l" altLang="ko-KR" sz="2800">
                <a:solidFill>
                  <a:schemeClr val="tx1">
                    <a:lumMod val="65000"/>
                    <a:lumOff val="35000"/>
                  </a:schemeClr>
                </a:solidFill>
              </a:rPr>
              <a:t>Ο Θεός θυμήθηκε την προσευχή της και έδωσε στην Άννα έναν γιο που ονομαζόταν Σαμουήλ.</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9907" y="-1680"/>
            <a:ext cx="8084186" cy="5734936"/>
          </a:xfrm>
          <a:prstGeom prst="rect">
            <a:avLst/>
          </a:prstGeom>
        </p:spPr>
      </p:pic>
    </p:spTree>
    <p:extLst>
      <p:ext uri="{BB962C8B-B14F-4D97-AF65-F5344CB8AC3E}">
        <p14:creationId xmlns:p14="http://schemas.microsoft.com/office/powerpoint/2010/main" val="845995648"/>
      </p:ext>
    </p:extLst>
  </p:cSld>
  <p:clrMapOvr>
    <a:masterClrMapping/>
  </p:clrMapOvr>
  <p:transition/>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59269"/>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l" altLang="ko-KR" sz="2800">
                <a:solidFill>
                  <a:schemeClr val="tx1">
                    <a:lumMod val="65000"/>
                    <a:lumOff val="35000"/>
                  </a:schemeClr>
                </a:solidFill>
              </a:rPr>
              <a:t>Η Χάνα έδωσε στον γιο της να λατρεύει τον Θεό στο ναό καθώς προσευχόταν πριν.</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9127908" cy="5733256"/>
          </a:xfrm>
          <a:prstGeom prst="rect">
            <a:avLst/>
          </a:prstGeom>
        </p:spPr>
      </p:pic>
    </p:spTree>
    <p:extLst>
      <p:ext uri="{BB962C8B-B14F-4D97-AF65-F5344CB8AC3E}">
        <p14:creationId xmlns:p14="http://schemas.microsoft.com/office/powerpoint/2010/main" val="882924915"/>
      </p:ext>
    </p:extLst>
  </p:cSld>
  <p:clrMapOvr>
    <a:masterClrMapping/>
  </p:clrMapOvr>
  <p:transition/>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59269"/>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l" altLang="ko-KR" sz="2800">
                <a:solidFill>
                  <a:schemeClr val="tx1">
                    <a:lumMod val="65000"/>
                    <a:lumOff val="35000"/>
                  </a:schemeClr>
                </a:solidFill>
              </a:rPr>
              <a:t>Ο Σαμουήλ ζούσε στο ναό λατρεύοντας τον Θεό. Έλαβε πολλή χάρη από τους ανθρώπους και τον Θεό.</a:t>
            </a:r>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90767" y="8209"/>
            <a:ext cx="8146374" cy="5779052"/>
          </a:xfrm>
          <a:prstGeom prst="rect">
            <a:avLst/>
          </a:prstGeom>
          <a:noFill/>
        </p:spPr>
      </p:pic>
    </p:spTree>
    <p:extLst>
      <p:ext uri="{BB962C8B-B14F-4D97-AF65-F5344CB8AC3E}">
        <p14:creationId xmlns:p14="http://schemas.microsoft.com/office/powerpoint/2010/main" val="3158283303"/>
      </p:ext>
    </p:extLst>
  </p:cSld>
  <p:clrMapOvr>
    <a:masterClrMapping/>
  </p:clrMapOvr>
  <p:transition/>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920824"/>
            <a:ext cx="9054634" cy="83099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l" altLang="ko-KR" sz="2400">
                <a:solidFill>
                  <a:schemeClr val="tx1">
                    <a:lumMod val="65000"/>
                    <a:lumOff val="35000"/>
                  </a:schemeClr>
                </a:solidFill>
              </a:rPr>
              <a:t>Ο μικρός Σάμουελ μεγάλωσε καλά για να γίνει νέο αγόρι. Στη συνέχεια, αργότερα, έγινε προφήτης που άκουγε τη φωνή του Θεού.</a:t>
            </a:r>
            <a:endParaRPr xmlns:a="http://schemas.openxmlformats.org/drawingml/2006/main" lang="ko-KR" altLang="en-US" sz="2400">
              <a:solidFill>
                <a:schemeClr val="tx1">
                  <a:lumMod val="65000"/>
                  <a:lumOff val="35000"/>
                </a:schemeClr>
              </a:solidFill>
            </a:endParaRPr>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50350" y="8209"/>
            <a:ext cx="8182090" cy="5797055"/>
          </a:xfrm>
          <a:prstGeom prst="rect">
            <a:avLst/>
          </a:prstGeom>
          <a:noFill/>
        </p:spPr>
      </p:pic>
    </p:spTree>
    <p:extLst>
      <p:ext uri="{BB962C8B-B14F-4D97-AF65-F5344CB8AC3E}">
        <p14:creationId xmlns:p14="http://schemas.microsoft.com/office/powerpoint/2010/main" val="3992661282"/>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432" y="0"/>
            <a:ext cx="8211136" cy="5229200"/>
          </a:xfrm>
          <a:prstGeom prst="rect">
            <a:avLst/>
          </a:prstGeom>
        </p:spPr>
      </p:pic>
      <p:sp>
        <p:nvSpPr>
          <p:cNvPr id="5" name="TextBox 4"/>
          <p:cNvSpPr txBox="1"/>
          <p:nvPr/>
        </p:nvSpPr>
        <p:spPr>
          <a:xfrm>
            <a:off x="90389" y="5229200"/>
            <a:ext cx="8963222"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l" altLang="ko-KR" sz="2800">
                <a:solidFill>
                  <a:schemeClr val="tx1">
                    <a:lumMod val="65000"/>
                    <a:lumOff val="35000"/>
                  </a:schemeClr>
                </a:solidFill>
              </a:rPr>
              <a:t>Ο Μωυσής είπε την εντολή του Θεού στον Αιγύπτιο βασιλιά, Φαραώ. «Αυτό λέει ο Κύριος: Αφήστε τον λαό μου να φύγει, για να με προσκυνήσει».</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453694872"/>
      </p:ext>
    </p:extLst>
  </p:cSld>
  <p:clrMapOvr>
    <a:masterClrMapping/>
  </p:clrMapOvr>
  <p:transition/>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el" altLang="ko-KR" sz="4000">
                <a:solidFill>
                  <a:srgbClr val="FF0000"/>
                </a:solidFill>
              </a:rPr>
              <a:t>Το σημερινό μάθημα</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7621"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07704" y="38769"/>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808582"/>
            <a:ext cx="8208912" cy="353943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el" altLang="ko-KR" sz="3200">
                <a:solidFill>
                  <a:schemeClr val="tx1">
                    <a:lumMod val="65000"/>
                    <a:lumOff val="35000"/>
                  </a:schemeClr>
                </a:solidFill>
              </a:rPr>
              <a:t>Ο Θεός άκουσε την όλη προσευχή της Χάνα, τη θυμήθηκε και της απάντησε πλήρως.</a:t>
            </a: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el" altLang="ko-KR" sz="3200">
                <a:solidFill>
                  <a:schemeClr val="tx1">
                    <a:lumMod val="65000"/>
                    <a:lumOff val="35000"/>
                  </a:schemeClr>
                </a:solidFill>
              </a:rPr>
              <a:t>Ο Θεός ακούει όλη την προσευχή μας.</a:t>
            </a: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el" altLang="ko-KR" sz="3200">
                <a:solidFill>
                  <a:schemeClr val="tx1">
                    <a:lumMod val="65000"/>
                    <a:lumOff val="35000"/>
                  </a:schemeClr>
                </a:solidFill>
              </a:rPr>
              <a:t>Επομένως, πρέπει να προσευχόμαστε</a:t>
            </a:r>
          </a:p>
          <a:p>
            <a:pPr xmlns:a="http://schemas.openxmlformats.org/drawingml/2006/main" algn="ctr"/>
            <a:r xmlns:a="http://schemas.openxmlformats.org/drawingml/2006/main">
              <a:rPr lang="el" altLang="ko-KR" sz="3200">
                <a:solidFill>
                  <a:schemeClr val="tx1">
                    <a:lumMod val="65000"/>
                    <a:lumOff val="35000"/>
                  </a:schemeClr>
                </a:solidFill>
              </a:rPr>
              <a:t>σοβαρά και ειλικρινά.</a:t>
            </a:r>
          </a:p>
        </p:txBody>
      </p:sp>
    </p:spTree>
    <p:extLst>
      <p:ext uri="{BB962C8B-B14F-4D97-AF65-F5344CB8AC3E}">
        <p14:creationId xmlns:p14="http://schemas.microsoft.com/office/powerpoint/2010/main" val="2530000763"/>
      </p:ext>
    </p:extLst>
  </p:cSld>
  <p:clrMapOvr>
    <a:masterClrMapping/>
  </p:clrMapOvr>
  <p:transition/>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37675" y="23753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el" altLang="ko-KR" sz="3200"/>
              <a:t>Θεός?</a:t>
            </a:r>
            <a:r xmlns:a="http://schemas.openxmlformats.org/drawingml/2006/main">
              <a:rPr lang="el"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l" altLang="ko-KR" sz="3600">
                <a:solidFill>
                  <a:srgbClr val="C00000"/>
                </a:solidFill>
              </a:rPr>
              <a:t>Θεός..</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l" altLang="ko-KR" sz="3600">
                <a:solidFill>
                  <a:schemeClr val="tx1">
                    <a:lumMod val="65000"/>
                    <a:lumOff val="35000"/>
                  </a:schemeClr>
                </a:solidFill>
              </a:rPr>
              <a:t>Ο Θεός άκουσε την προσευχή μας και απάντησε πιστά.</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2037786065"/>
      </p:ext>
    </p:extLst>
  </p:cSld>
  <p:clrMapOvr>
    <a:masterClrMapping/>
  </p:clrMapOvr>
  <p:transition/>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el" altLang="ko-KR" sz="4000">
                <a:solidFill>
                  <a:srgbClr val="FF0000"/>
                </a:solidFill>
              </a:rPr>
              <a:t>Σημερινή</a:t>
            </a:r>
            <a:r xmlns:a="http://schemas.openxmlformats.org/drawingml/2006/main">
              <a:rPr lang="el" altLang="en-US" sz="4000">
                <a:solidFill>
                  <a:srgbClr val="FF0000"/>
                </a:solidFill>
              </a:rPr>
              <a:t> </a:t>
            </a:r>
            <a:r xmlns:a="http://schemas.openxmlformats.org/drawingml/2006/main">
              <a:rPr lang="el" altLang="ko-KR" sz="4000">
                <a:solidFill>
                  <a:srgbClr val="FF0000"/>
                </a:solidFill>
              </a:rPr>
              <a:t>Κουίζ</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l" altLang="ko-KR" sz="3600">
                <a:solidFill>
                  <a:schemeClr val="tx1">
                    <a:lumMod val="65000"/>
                    <a:lumOff val="35000"/>
                  </a:schemeClr>
                </a:solidFill>
              </a:rPr>
              <a:t>Γιατί ήταν τόσο λυπημένη η Χάνα;</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l" altLang="en-US" sz="2800">
                <a:solidFill>
                  <a:schemeClr val="tx1">
                    <a:lumMod val="65000"/>
                    <a:lumOff val="35000"/>
                  </a:schemeClr>
                </a:solidFill>
              </a:rPr>
              <a:t>① </a:t>
            </a:r>
            <a:r xmlns:a="http://schemas.openxmlformats.org/drawingml/2006/main">
              <a:rPr lang="el" altLang="ko-KR" sz="2800">
                <a:solidFill>
                  <a:schemeClr val="tx1">
                    <a:lumMod val="65000"/>
                    <a:lumOff val="35000"/>
                  </a:schemeClr>
                </a:solidFill>
              </a:rPr>
              <a:t>λόγω στομαχόπονου</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l" altLang="en-US" sz="2800">
                <a:solidFill>
                  <a:schemeClr val="tx1">
                    <a:lumMod val="65000"/>
                    <a:lumOff val="35000"/>
                  </a:schemeClr>
                </a:solidFill>
              </a:rPr>
              <a:t>② </a:t>
            </a:r>
            <a:r xmlns:a="http://schemas.openxmlformats.org/drawingml/2006/main">
              <a:rPr lang="el" altLang="ko-KR" sz="2800">
                <a:solidFill>
                  <a:schemeClr val="tx1">
                    <a:lumMod val="65000"/>
                    <a:lumOff val="35000"/>
                  </a:schemeClr>
                </a:solidFill>
              </a:rPr>
              <a:t>λόγω έλλειψης χρημάτων</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l" altLang="en-US" sz="2800">
                <a:solidFill>
                  <a:schemeClr val="tx1">
                    <a:lumMod val="65000"/>
                    <a:lumOff val="35000"/>
                  </a:schemeClr>
                </a:solidFill>
              </a:rPr>
              <a:t>③ </a:t>
            </a:r>
            <a:r xmlns:a="http://schemas.openxmlformats.org/drawingml/2006/main">
              <a:rPr lang="el" altLang="ko-KR" sz="2800">
                <a:solidFill>
                  <a:schemeClr val="tx1">
                    <a:lumMod val="65000"/>
                    <a:lumOff val="35000"/>
                  </a:schemeClr>
                </a:solidFill>
              </a:rPr>
              <a:t>επειδή δεν υπάρχει γιος</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l" altLang="en-US" sz="2800">
                <a:solidFill>
                  <a:schemeClr val="tx1">
                    <a:lumMod val="65000"/>
                    <a:lumOff val="35000"/>
                  </a:schemeClr>
                </a:solidFill>
              </a:rPr>
              <a:t>④ </a:t>
            </a:r>
            <a:r xmlns:a="http://schemas.openxmlformats.org/drawingml/2006/main">
              <a:rPr lang="el" altLang="ko-KR" sz="2800">
                <a:solidFill>
                  <a:schemeClr val="tx1">
                    <a:lumMod val="65000"/>
                    <a:lumOff val="35000"/>
                  </a:schemeClr>
                </a:solidFill>
              </a:rPr>
              <a:t>γιατί ήταν άσχημη</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l" altLang="en-US" sz="2800">
                <a:solidFill>
                  <a:srgbClr val="FF0000"/>
                </a:solidFill>
              </a:rPr>
              <a:t>③ </a:t>
            </a:r>
            <a:r xmlns:a="http://schemas.openxmlformats.org/drawingml/2006/main">
              <a:rPr lang="el" altLang="ko-KR" sz="2800">
                <a:solidFill>
                  <a:srgbClr val="FF0000"/>
                </a:solidFill>
              </a:rPr>
              <a:t>επειδή δεν υπάρχει γιος</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86844003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el" altLang="ko-KR" sz="4000">
                <a:solidFill>
                  <a:srgbClr val="FF0000"/>
                </a:solidFill>
              </a:rPr>
              <a:t>Ο σημερινός λόγος</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97722"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63928"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988840"/>
            <a:ext cx="8208912" cy="175432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l" altLang="ko-KR" sz="3600">
                <a:solidFill>
                  <a:schemeClr val="tx1">
                    <a:lumMod val="65000"/>
                    <a:lumOff val="35000"/>
                  </a:schemeClr>
                </a:solidFill>
              </a:rPr>
              <a:t>Και το αγόρι Σαμουήλ συνέχισε να μεγαλώνει σε ανάστημα και εύνοια στον Κύριο και στους ανθρώπους.</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el" altLang="ko-KR" sz="2800">
                <a:solidFill>
                  <a:schemeClr val="tx1">
                    <a:lumMod val="65000"/>
                    <a:lumOff val="35000"/>
                  </a:schemeClr>
                </a:solidFill>
              </a:rPr>
              <a:t>1 Σαμουήλ</a:t>
            </a:r>
            <a:r xmlns:a="http://schemas.openxmlformats.org/drawingml/2006/main">
              <a:rPr lang="el" altLang="en-US" sz="2800">
                <a:solidFill>
                  <a:schemeClr val="tx1">
                    <a:lumMod val="65000"/>
                    <a:lumOff val="35000"/>
                  </a:schemeClr>
                </a:solidFill>
              </a:rPr>
              <a:t> </a:t>
            </a:r>
            <a:r xmlns:a="http://schemas.openxmlformats.org/drawingml/2006/main">
              <a:rPr lang="el" altLang="ko-KR" sz="2800">
                <a:solidFill>
                  <a:schemeClr val="tx1">
                    <a:lumMod val="65000"/>
                    <a:lumOff val="35000"/>
                  </a:schemeClr>
                </a:solidFill>
              </a:rPr>
              <a:t>2:26</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4155876549"/>
      </p:ext>
    </p:extLst>
  </p:cSld>
  <p:clrMapOvr>
    <a:masterClrMapping/>
  </p:clrMapOvr>
  <p:transition/>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130336" y="2009816"/>
            <a:ext cx="5044008" cy="393946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79512" y="1412776"/>
            <a:ext cx="3312368"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l" altLang="ko-KR" b="1">
                <a:solidFill>
                  <a:schemeClr val="tx1">
                    <a:lumMod val="50000"/>
                    <a:lumOff val="50000"/>
                  </a:schemeClr>
                </a:solidFill>
              </a:rPr>
              <a:t>Οχι.</a:t>
            </a:r>
            <a:r xmlns:a="http://schemas.openxmlformats.org/drawingml/2006/main">
              <a:rPr lang="el" altLang="en-US" b="1">
                <a:solidFill>
                  <a:schemeClr val="tx1">
                    <a:lumMod val="50000"/>
                    <a:lumOff val="50000"/>
                  </a:schemeClr>
                </a:solidFill>
              </a:rPr>
              <a:t> </a:t>
            </a:r>
            <a:r xmlns:a="http://schemas.openxmlformats.org/drawingml/2006/main">
              <a:rPr lang="el" altLang="ko-KR" b="1">
                <a:solidFill>
                  <a:schemeClr val="tx1">
                    <a:lumMod val="50000"/>
                    <a:lumOff val="50000"/>
                  </a:schemeClr>
                </a:solidFill>
              </a:rPr>
              <a:t>29 Ο Λόγος του Θεού</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6603" y="1805028"/>
            <a:ext cx="3931114" cy="212365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el" altLang="ko-KR" sz="4400"/>
              <a:t>Βασιλιάς Σαούλ, ο πρώτος βασιλιάς του Ισραήλ</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Tree>
    <p:extLst>
      <p:ext uri="{BB962C8B-B14F-4D97-AF65-F5344CB8AC3E}">
        <p14:creationId xmlns:p14="http://schemas.microsoft.com/office/powerpoint/2010/main" val="22938049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el" altLang="ko-KR" sz="4000">
                <a:solidFill>
                  <a:srgbClr val="FF0000"/>
                </a:solidFill>
              </a:rPr>
              <a:t>Ο σημερινός λόγος</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48135" y="4958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8269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308324"/>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l" altLang="ko-KR" sz="3600">
                <a:solidFill>
                  <a:schemeClr val="tx1">
                    <a:lumMod val="65000"/>
                    <a:lumOff val="35000"/>
                  </a:schemeClr>
                </a:solidFill>
              </a:rPr>
              <a:t>Ο Κύριος απάντησε: «Ακούστε τους και δώστε τους έναν βασιλιά». Τότε ο Σαμουήλ είπε στους άνδρες του Ισραήλ: «Ο καθένας να επιστρέψει στην πόλη του».</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el" altLang="ko-KR" sz="2800">
                <a:solidFill>
                  <a:schemeClr val="tx1">
                    <a:lumMod val="65000"/>
                    <a:lumOff val="35000"/>
                  </a:schemeClr>
                </a:solidFill>
              </a:rPr>
              <a:t>1 Σαμουήλ</a:t>
            </a:r>
            <a:r xmlns:a="http://schemas.openxmlformats.org/drawingml/2006/main">
              <a:rPr lang="el" altLang="en-US" sz="2800">
                <a:solidFill>
                  <a:schemeClr val="tx1">
                    <a:lumMod val="65000"/>
                    <a:lumOff val="35000"/>
                  </a:schemeClr>
                </a:solidFill>
              </a:rPr>
              <a:t> </a:t>
            </a:r>
            <a:r xmlns:a="http://schemas.openxmlformats.org/drawingml/2006/main">
              <a:rPr lang="el" altLang="ko-KR" sz="2800">
                <a:solidFill>
                  <a:schemeClr val="tx1">
                    <a:lumMod val="65000"/>
                    <a:lumOff val="35000"/>
                  </a:schemeClr>
                </a:solidFill>
              </a:rPr>
              <a:t>8:22</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159858032"/>
      </p:ext>
    </p:extLst>
  </p:cSld>
  <p:clrMapOvr>
    <a:masterClrMapping/>
  </p:clrMapOvr>
  <p:transition/>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568" y="-185"/>
            <a:ext cx="8183323" cy="5785616"/>
          </a:xfrm>
          <a:prstGeom prst="rect">
            <a:avLst/>
          </a:prstGeom>
        </p:spPr>
      </p:pic>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l" altLang="ko-KR" sz="2800">
                <a:solidFill>
                  <a:schemeClr val="tx1">
                    <a:lumMod val="65000"/>
                    <a:lumOff val="35000"/>
                  </a:schemeClr>
                </a:solidFill>
              </a:rPr>
              <a:t>«Χρειαζόμαστε έναν βασιλιά!» Ο λαός του Ισραήλ ζήτησε να δώσει έναν βασιλιά για αυτούς στον Σαμουήλ.</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698221010"/>
      </p:ext>
    </p:extLst>
  </p:cSld>
  <p:clrMapOvr>
    <a:masterClrMapping/>
  </p:clrMapOvr>
  <p:transition/>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6814" y="0"/>
            <a:ext cx="8250374" cy="5832648"/>
          </a:xfrm>
          <a:prstGeom prst="rect">
            <a:avLst/>
          </a:prstGeom>
        </p:spPr>
      </p:pic>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l" altLang="ko-KR" sz="2800">
                <a:solidFill>
                  <a:schemeClr val="tx1">
                    <a:lumMod val="65000"/>
                    <a:lumOff val="35000"/>
                  </a:schemeClr>
                </a:solidFill>
              </a:rPr>
              <a:t>«Θα τους δώσω έναν βασιλιά όπως ζήτησαν». Ο Θεός απάντησε στον Σαμουήλ.</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410779914"/>
      </p:ext>
    </p:extLst>
  </p:cSld>
  <p:clrMapOvr>
    <a:masterClrMapping/>
  </p:clrMapOvr>
  <p:transition/>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1" y="0"/>
            <a:ext cx="9144451" cy="5805264"/>
          </a:xfrm>
          <a:prstGeom prst="rect">
            <a:avLst/>
          </a:prstGeom>
        </p:spPr>
      </p:pic>
      <p:sp>
        <p:nvSpPr>
          <p:cNvPr id="4" name="TextBox 3"/>
          <p:cNvSpPr txBox="1"/>
          <p:nvPr/>
        </p:nvSpPr>
        <p:spPr>
          <a:xfrm>
            <a:off x="43716" y="5897950"/>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l" altLang="ko-KR" sz="2800">
                <a:solidFill>
                  <a:schemeClr val="tx1">
                    <a:lumMod val="65000"/>
                    <a:lumOff val="35000"/>
                  </a:schemeClr>
                </a:solidFill>
              </a:rPr>
              <a:t>Ο Θεός έστειλε τον Σαούλ στον Σαμουήλ. Ο Θεός άφησε τον Σαμουήλ να του ρίχνει λάδι στο κεφάλι για να γίνει βασιλιάς του Ισραήλ.</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740023618"/>
      </p:ext>
    </p:extLst>
  </p:cSld>
  <p:clrMapOvr>
    <a:masterClrMapping/>
  </p:clrMapOvr>
  <p:transition/>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l" altLang="ko-KR" sz="2800">
                <a:solidFill>
                  <a:schemeClr val="tx1">
                    <a:lumMod val="65000"/>
                    <a:lumOff val="35000"/>
                  </a:schemeClr>
                </a:solidFill>
              </a:rPr>
              <a:t>«Αυτός είναι ο αρχηγός μας, ο Σαούλ». Ο Σαμουήλ γνωστοποίησε στους Ισραηλίτες ότι ο Θεός διόρισε τον Σαούλ αρχηγό του Ισραήλ.</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180530" y="-171400"/>
            <a:ext cx="9505055" cy="6048672"/>
          </a:xfrm>
          <a:prstGeom prst="rect">
            <a:avLst/>
          </a:prstGeom>
        </p:spPr>
      </p:pic>
    </p:spTree>
    <p:extLst>
      <p:ext uri="{BB962C8B-B14F-4D97-AF65-F5344CB8AC3E}">
        <p14:creationId xmlns:p14="http://schemas.microsoft.com/office/powerpoint/2010/main" val="954359293"/>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6813" y="-27383"/>
            <a:ext cx="8250374" cy="5832648"/>
          </a:xfrm>
          <a:prstGeom prst="rect">
            <a:avLst/>
          </a:prstGeom>
        </p:spPr>
      </p:pic>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l" altLang="ko-KR" sz="2800">
                <a:solidFill>
                  <a:schemeClr val="tx1">
                    <a:lumMod val="65000"/>
                    <a:lumOff val="35000"/>
                  </a:schemeClr>
                </a:solidFill>
              </a:rPr>
              <a:t>"Με τιποτα! Ποιος είναι ο Θεός; Είμαι θεός» ο Φαραώ το αρνήθηκε πολύ έντονα.</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030085485"/>
      </p:ext>
    </p:extLst>
  </p:cSld>
  <p:clrMapOvr>
    <a:masterClrMapping/>
  </p:clrMapOvr>
  <p:transition/>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9144000" cy="5661248"/>
          </a:xfrm>
          <a:prstGeom prst="rect">
            <a:avLst/>
          </a:prstGeom>
        </p:spPr>
      </p:pic>
      <p:sp>
        <p:nvSpPr>
          <p:cNvPr id="5" name="TextBox 4"/>
          <p:cNvSpPr txBox="1"/>
          <p:nvPr/>
        </p:nvSpPr>
        <p:spPr>
          <a:xfrm>
            <a:off x="73274" y="5661248"/>
            <a:ext cx="896322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l" altLang="ko-KR" sz="2400">
                <a:solidFill>
                  <a:schemeClr val="tx1">
                    <a:lumMod val="65000"/>
                    <a:lumOff val="35000"/>
                  </a:schemeClr>
                </a:solidFill>
              </a:rPr>
              <a:t>Στην αρχή, ο Σαούλ οδήγησε καλά τους Ισραηλίτες υπακούοντας πιστά στο θέλημα του Θεού. Ωστόσο, έγινε κακός βασιλιάς που πρόδωσε το θέλημα του Θεού λόγω της αλαζονείας και της υπερηφάνειας του.</a:t>
            </a:r>
            <a:endParaRPr xmlns:a="http://schemas.openxmlformats.org/drawingml/2006/main" lang="ko-KR" altLang="en-US" sz="2400">
              <a:solidFill>
                <a:schemeClr val="tx1">
                  <a:lumMod val="65000"/>
                  <a:lumOff val="35000"/>
                </a:schemeClr>
              </a:solidFill>
            </a:endParaRPr>
          </a:p>
        </p:txBody>
      </p:sp>
    </p:spTree>
    <p:extLst>
      <p:ext uri="{BB962C8B-B14F-4D97-AF65-F5344CB8AC3E}">
        <p14:creationId xmlns:p14="http://schemas.microsoft.com/office/powerpoint/2010/main" val="1177631123"/>
      </p:ext>
    </p:extLst>
  </p:cSld>
  <p:clrMapOvr>
    <a:masterClrMapping/>
  </p:clrMapOvr>
  <p:transition/>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45204" y="196529"/>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el" altLang="ko-KR" sz="4000">
                <a:solidFill>
                  <a:srgbClr val="FF0000"/>
                </a:solidFill>
              </a:rPr>
              <a:t>Το σημερινό μάθημα</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62911" y="68074"/>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763688"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484784"/>
            <a:ext cx="8208912" cy="452431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el" altLang="ko-KR" sz="3600">
                <a:solidFill>
                  <a:schemeClr val="tx1">
                    <a:lumMod val="65000"/>
                    <a:lumOff val="35000"/>
                  </a:schemeClr>
                </a:solidFill>
              </a:rPr>
              <a:t>Στην αρχή ο Σαούλ ήταν ταπεινός.</a:t>
            </a:r>
          </a:p>
          <a:p>
            <a:pPr xmlns:a="http://schemas.openxmlformats.org/drawingml/2006/main" algn="ctr"/>
            <a:r xmlns:a="http://schemas.openxmlformats.org/drawingml/2006/main">
              <a:rPr lang="el" altLang="ko-KR" sz="3600">
                <a:solidFill>
                  <a:schemeClr val="tx1">
                    <a:lumMod val="65000"/>
                    <a:lumOff val="35000"/>
                  </a:schemeClr>
                </a:solidFill>
              </a:rPr>
              <a:t>Ωστόσο, αφού έγινε βασιλιάς,</a:t>
            </a:r>
          </a:p>
          <a:p>
            <a:pPr xmlns:a="http://schemas.openxmlformats.org/drawingml/2006/main" algn="ctr"/>
            <a:r xmlns:a="http://schemas.openxmlformats.org/drawingml/2006/main">
              <a:rPr lang="el" altLang="ko-KR" sz="3600">
                <a:solidFill>
                  <a:schemeClr val="tx1">
                    <a:lumMod val="65000"/>
                    <a:lumOff val="35000"/>
                  </a:schemeClr>
                </a:solidFill>
              </a:rPr>
              <a:t>δεν υπάκουσε πια στο θέλημα του Θεού.</a:t>
            </a:r>
          </a:p>
          <a:p>
            <a:pPr xmlns:a="http://schemas.openxmlformats.org/drawingml/2006/main" algn="ctr"/>
            <a:r xmlns:a="http://schemas.openxmlformats.org/drawingml/2006/main">
              <a:rPr lang="el" altLang="ko-KR" sz="3600">
                <a:solidFill>
                  <a:schemeClr val="tx1">
                    <a:lumMod val="65000"/>
                    <a:lumOff val="35000"/>
                  </a:schemeClr>
                </a:solidFill>
              </a:rPr>
              <a:t>Έγινε αλαζόνας και απληστία.</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el" altLang="ko-KR" sz="3600">
                <a:solidFill>
                  <a:schemeClr val="tx1">
                    <a:lumMod val="65000"/>
                    <a:lumOff val="35000"/>
                  </a:schemeClr>
                </a:solidFill>
              </a:rPr>
              <a:t>Πρέπει να είσαι ταπεινός συνεχώς όταν ο Πατέρας Θεός σου σε ανυψώνει.</a:t>
            </a:r>
          </a:p>
          <a:p>
            <a:pPr algn="ctr"/>
            <a:endParaRPr lang="en-US" altLang="ko-KR" sz="3600">
              <a:solidFill>
                <a:schemeClr val="tx1">
                  <a:lumMod val="65000"/>
                  <a:lumOff val="35000"/>
                </a:schemeClr>
              </a:solidFill>
            </a:endParaRPr>
          </a:p>
        </p:txBody>
      </p:sp>
    </p:spTree>
    <p:extLst>
      <p:ext uri="{BB962C8B-B14F-4D97-AF65-F5344CB8AC3E}">
        <p14:creationId xmlns:p14="http://schemas.microsoft.com/office/powerpoint/2010/main" val="716395422"/>
      </p:ext>
    </p:extLst>
  </p:cSld>
  <p:clrMapOvr>
    <a:masterClrMapping/>
  </p:clrMapOvr>
  <p:transition/>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473196" y="198428"/>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el" altLang="ko-KR" sz="3200"/>
              <a:t>Θεός?</a:t>
            </a:r>
            <a:r xmlns:a="http://schemas.openxmlformats.org/drawingml/2006/main">
              <a:rPr lang="el"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l" altLang="ko-KR" sz="3600">
                <a:solidFill>
                  <a:srgbClr val="C00000"/>
                </a:solidFill>
              </a:rPr>
              <a:t>Θεός..</a:t>
            </a:r>
            <a:endParaRPr xmlns:a="http://schemas.openxmlformats.org/drawingml/2006/main" lang="ko-KR" altLang="en-US" sz="3600">
              <a:solidFill>
                <a:srgbClr val="C00000"/>
              </a:solidFill>
            </a:endParaRPr>
          </a:p>
        </p:txBody>
      </p:sp>
      <p:sp>
        <p:nvSpPr>
          <p:cNvPr id="14" name="TextBox 13"/>
          <p:cNvSpPr txBox="1"/>
          <p:nvPr/>
        </p:nvSpPr>
        <p:spPr>
          <a:xfrm>
            <a:off x="395536" y="2683077"/>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l" altLang="ko-KR" sz="3600">
                <a:solidFill>
                  <a:schemeClr val="tx1">
                    <a:lumMod val="65000"/>
                    <a:lumOff val="35000"/>
                  </a:schemeClr>
                </a:solidFill>
              </a:rPr>
              <a:t>Ο Θεός αγαπά τους ταπεινούς,</a:t>
            </a:r>
          </a:p>
          <a:p>
            <a:r xmlns:a="http://schemas.openxmlformats.org/drawingml/2006/main">
              <a:rPr lang="el" altLang="ko-KR" sz="3600">
                <a:solidFill>
                  <a:schemeClr val="tx1">
                    <a:lumMod val="65000"/>
                    <a:lumOff val="35000"/>
                  </a:schemeClr>
                </a:solidFill>
              </a:rPr>
              <a:t>αλλά απορρίπτει τους περήφανους.</a:t>
            </a:r>
          </a:p>
        </p:txBody>
      </p:sp>
    </p:spTree>
    <p:extLst>
      <p:ext uri="{BB962C8B-B14F-4D97-AF65-F5344CB8AC3E}">
        <p14:creationId xmlns:p14="http://schemas.microsoft.com/office/powerpoint/2010/main" val="2097935791"/>
      </p:ext>
    </p:extLst>
  </p:cSld>
  <p:clrMapOvr>
    <a:masterClrMapping/>
  </p:clrMapOvr>
  <p:transition/>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el" altLang="ko-KR" sz="4000">
                <a:solidFill>
                  <a:srgbClr val="FF0000"/>
                </a:solidFill>
              </a:rPr>
              <a:t>Το σημερινό Κουίζ</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53167" y="67625"/>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86036" y="6414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l" altLang="ko-KR" sz="3600">
                <a:solidFill>
                  <a:schemeClr val="tx1">
                    <a:lumMod val="65000"/>
                    <a:lumOff val="35000"/>
                  </a:schemeClr>
                </a:solidFill>
              </a:rPr>
              <a:t>Τι ζήτησαν οι Ισραηλίτες στον Σαμουήλ;</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l" altLang="en-US" sz="2800">
                <a:solidFill>
                  <a:schemeClr val="tx1">
                    <a:lumMod val="65000"/>
                    <a:lumOff val="35000"/>
                  </a:schemeClr>
                </a:solidFill>
              </a:rPr>
              <a:t>① </a:t>
            </a:r>
            <a:r xmlns:a="http://schemas.openxmlformats.org/drawingml/2006/main">
              <a:rPr lang="el" altLang="ko-KR" sz="2800">
                <a:solidFill>
                  <a:schemeClr val="tx1">
                    <a:lumMod val="65000"/>
                    <a:lumOff val="35000"/>
                  </a:schemeClr>
                </a:solidFill>
              </a:rPr>
              <a:t>φαγητό</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59532" y="3501366"/>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l" altLang="en-US" sz="2800">
                <a:solidFill>
                  <a:schemeClr val="tx1">
                    <a:lumMod val="65000"/>
                    <a:lumOff val="35000"/>
                  </a:schemeClr>
                </a:solidFill>
              </a:rPr>
              <a:t>② </a:t>
            </a:r>
            <a:r xmlns:a="http://schemas.openxmlformats.org/drawingml/2006/main">
              <a:rPr lang="el" altLang="ko-KR" sz="2800">
                <a:solidFill>
                  <a:schemeClr val="tx1">
                    <a:lumMod val="65000"/>
                    <a:lumOff val="35000"/>
                  </a:schemeClr>
                </a:solidFill>
              </a:rPr>
              <a:t>βασιλιάς</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l" altLang="en-US" sz="2800">
                <a:solidFill>
                  <a:schemeClr val="tx1">
                    <a:lumMod val="65000"/>
                    <a:lumOff val="35000"/>
                  </a:schemeClr>
                </a:solidFill>
              </a:rPr>
              <a:t>③ </a:t>
            </a:r>
            <a:r xmlns:a="http://schemas.openxmlformats.org/drawingml/2006/main">
              <a:rPr lang="el" altLang="ko-KR" sz="2800">
                <a:solidFill>
                  <a:schemeClr val="tx1">
                    <a:lumMod val="65000"/>
                    <a:lumOff val="35000"/>
                  </a:schemeClr>
                </a:solidFill>
              </a:rPr>
              <a:t>Ο Λόγος του Θεού</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7982" y="5148780"/>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l" altLang="en-US" sz="2800">
                <a:solidFill>
                  <a:schemeClr val="tx1">
                    <a:lumMod val="65000"/>
                    <a:lumOff val="35000"/>
                  </a:schemeClr>
                </a:solidFill>
              </a:rPr>
              <a:t>④ </a:t>
            </a:r>
            <a:r xmlns:a="http://schemas.openxmlformats.org/drawingml/2006/main">
              <a:rPr lang="el" altLang="ko-KR" sz="2800">
                <a:solidFill>
                  <a:schemeClr val="tx1">
                    <a:lumMod val="65000"/>
                    <a:lumOff val="35000"/>
                  </a:schemeClr>
                </a:solidFill>
              </a:rPr>
              <a:t>σπίτι</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66935" y="3502681"/>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l" altLang="en-US" sz="2800">
                <a:solidFill>
                  <a:srgbClr val="FF0000"/>
                </a:solidFill>
              </a:rPr>
              <a:t>② </a:t>
            </a:r>
            <a:r xmlns:a="http://schemas.openxmlformats.org/drawingml/2006/main">
              <a:rPr lang="el" altLang="ko-KR" sz="2800">
                <a:solidFill>
                  <a:srgbClr val="FF0000"/>
                </a:solidFill>
              </a:rPr>
              <a:t>βασιλιάς</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310135342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el" altLang="ko-KR" sz="4000">
                <a:solidFill>
                  <a:srgbClr val="FF0000"/>
                </a:solidFill>
              </a:rPr>
              <a:t>Ο σημερινός λόγος</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48135" y="4958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8269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308324"/>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l" altLang="ko-KR" sz="3600">
                <a:solidFill>
                  <a:schemeClr val="tx1">
                    <a:lumMod val="65000"/>
                    <a:lumOff val="35000"/>
                  </a:schemeClr>
                </a:solidFill>
              </a:rPr>
              <a:t>Ο Κύριος απάντησε: «Ακούστε τους και δώστε τους έναν βασιλιά». Τότε ο Σαμουήλ είπε στους άνδρες του Ισραήλ: «Ο καθένας να επιστρέψει στην πόλη του».</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el" altLang="ko-KR" sz="2800">
                <a:solidFill>
                  <a:schemeClr val="tx1">
                    <a:lumMod val="65000"/>
                    <a:lumOff val="35000"/>
                  </a:schemeClr>
                </a:solidFill>
              </a:rPr>
              <a:t>1 Σαμουήλ</a:t>
            </a:r>
            <a:r xmlns:a="http://schemas.openxmlformats.org/drawingml/2006/main">
              <a:rPr lang="el" altLang="en-US" sz="2800">
                <a:solidFill>
                  <a:schemeClr val="tx1">
                    <a:lumMod val="65000"/>
                    <a:lumOff val="35000"/>
                  </a:schemeClr>
                </a:solidFill>
              </a:rPr>
              <a:t> </a:t>
            </a:r>
            <a:r xmlns:a="http://schemas.openxmlformats.org/drawingml/2006/main">
              <a:rPr lang="el" altLang="ko-KR" sz="2800">
                <a:solidFill>
                  <a:schemeClr val="tx1">
                    <a:lumMod val="65000"/>
                    <a:lumOff val="35000"/>
                  </a:schemeClr>
                </a:solidFill>
              </a:rPr>
              <a:t>8:22</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9745445"/>
      </p:ext>
    </p:extLst>
  </p:cSld>
  <p:clrMapOvr>
    <a:masterClrMapping/>
  </p:clrMapOvr>
  <p:transition/>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l" altLang="ko-KR" b="1">
                <a:solidFill>
                  <a:schemeClr val="tx1">
                    <a:lumMod val="50000"/>
                    <a:lumOff val="50000"/>
                  </a:schemeClr>
                </a:solidFill>
              </a:rPr>
              <a:t>Οχι.</a:t>
            </a:r>
            <a:r xmlns:a="http://schemas.openxmlformats.org/drawingml/2006/main">
              <a:rPr lang="el" altLang="en-US" b="1">
                <a:solidFill>
                  <a:schemeClr val="tx1">
                    <a:lumMod val="50000"/>
                    <a:lumOff val="50000"/>
                  </a:schemeClr>
                </a:solidFill>
              </a:rPr>
              <a:t> </a:t>
            </a:r>
            <a:r xmlns:a="http://schemas.openxmlformats.org/drawingml/2006/main">
              <a:rPr lang="el" altLang="ko-KR" b="1">
                <a:solidFill>
                  <a:schemeClr val="tx1">
                    <a:lumMod val="50000"/>
                    <a:lumOff val="50000"/>
                  </a:schemeClr>
                </a:solidFill>
              </a:rPr>
              <a:t>30 Ο Λόγος του Θεού</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3931114" cy="255454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el" altLang="ko-KR" sz="4000"/>
              <a:t>Young Boy, David Who σκότωσε τον Goliath</a:t>
            </a:r>
            <a:r xmlns:a="http://schemas.openxmlformats.org/drawingml/2006/main">
              <a:rPr lang="el" altLang="en-US" sz="4000"/>
              <a:t> </a:t>
            </a:r>
            <a:endParaRPr xmlns:a="http://schemas.openxmlformats.org/drawingml/2006/main" lang="en-US" altLang="ko-KR" sz="4000"/>
          </a:p>
          <a:p>
            <a:pPr algn="ctr"/>
            <a:endParaRPr lang="ko-KR" altLang="en-US"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pic>
        <p:nvPicPr>
          <p:cNvPr id="3" name="그림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68110" y="1201791"/>
            <a:ext cx="5075890" cy="4967048"/>
          </a:xfrm>
          <a:prstGeom prst="rect">
            <a:avLst/>
          </a:prstGeom>
        </p:spPr>
      </p:pic>
    </p:spTree>
    <p:extLst>
      <p:ext uri="{BB962C8B-B14F-4D97-AF65-F5344CB8AC3E}">
        <p14:creationId xmlns:p14="http://schemas.microsoft.com/office/powerpoint/2010/main" val="187032214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7" y="187389"/>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el" altLang="ko-KR" sz="4000">
                <a:solidFill>
                  <a:srgbClr val="FF0000"/>
                </a:solidFill>
              </a:rPr>
              <a:t>Ο σημερινός λόγος</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43399" y="3805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38050" y="70578"/>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397031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l" altLang="ko-KR" sz="3600">
                <a:solidFill>
                  <a:schemeClr val="tx1">
                    <a:lumMod val="65000"/>
                    <a:lumOff val="35000"/>
                  </a:schemeClr>
                </a:solidFill>
              </a:rPr>
              <a:t>Ο Δαβίδ είπε στον Φιλισταίο: «Εσύ έρχεσαι εναντίον μου με σπαθί και δόρυ και ακόντιο, αλλά εγώ έρχομαι εναντίον σου στο όνομα του Κυρίου του Παντοκράτορα, του Θεού των στρατευμάτων του Ισραήλ, τον οποίο αψήφησες.</a:t>
            </a:r>
          </a:p>
          <a:p>
            <a:endParaRPr lang="ko-KR" altLang="en-US" sz="3600">
              <a:solidFill>
                <a:schemeClr val="tx1">
                  <a:lumMod val="65000"/>
                  <a:lumOff val="35000"/>
                </a:schemeClr>
              </a:solidFill>
            </a:endParaRPr>
          </a:p>
        </p:txBody>
      </p:sp>
      <p:sp>
        <p:nvSpPr>
          <p:cNvPr id="24" name="TextBox 23"/>
          <p:cNvSpPr txBox="1"/>
          <p:nvPr/>
        </p:nvSpPr>
        <p:spPr>
          <a:xfrm>
            <a:off x="4897810" y="5291922"/>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el" altLang="ko-KR" sz="2800">
                <a:solidFill>
                  <a:schemeClr val="tx1">
                    <a:lumMod val="65000"/>
                    <a:lumOff val="35000"/>
                  </a:schemeClr>
                </a:solidFill>
              </a:rPr>
              <a:t>1 Σαμουήλ</a:t>
            </a:r>
            <a:r xmlns:a="http://schemas.openxmlformats.org/drawingml/2006/main">
              <a:rPr lang="el" altLang="en-US" sz="2800">
                <a:solidFill>
                  <a:schemeClr val="tx1">
                    <a:lumMod val="65000"/>
                    <a:lumOff val="35000"/>
                  </a:schemeClr>
                </a:solidFill>
              </a:rPr>
              <a:t> </a:t>
            </a:r>
            <a:r xmlns:a="http://schemas.openxmlformats.org/drawingml/2006/main">
              <a:rPr lang="el" altLang="ko-KR" sz="2800">
                <a:solidFill>
                  <a:schemeClr val="tx1">
                    <a:lumMod val="65000"/>
                    <a:lumOff val="35000"/>
                  </a:schemeClr>
                </a:solidFill>
              </a:rPr>
              <a:t>17:45</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055172561"/>
      </p:ext>
    </p:extLst>
  </p:cSld>
  <p:clrMapOvr>
    <a:masterClrMapping/>
  </p:clrMapOvr>
  <p:transition/>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861774"/>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l" altLang="ko-KR" sz="2500">
                <a:solidFill>
                  <a:schemeClr val="tx1">
                    <a:lumMod val="65000"/>
                    <a:lumOff val="35000"/>
                  </a:schemeClr>
                </a:solidFill>
              </a:rPr>
              <a:t>Στο στρατόπεδο των Φιλισταίων ήταν ένας γιγάντιος στρατιώτης που λεγόταν Γολιάθ. Προσέβαλε το όνομα του Θεού ξεκινώντας έναν καυγά.</a:t>
            </a:r>
            <a:endParaRPr xmlns:a="http://schemas.openxmlformats.org/drawingml/2006/main" lang="ko-KR" altLang="en-US" sz="25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4796" y="-1531"/>
            <a:ext cx="8299301" cy="5878803"/>
          </a:xfrm>
          <a:prstGeom prst="rect">
            <a:avLst/>
          </a:prstGeom>
        </p:spPr>
      </p:pic>
    </p:spTree>
    <p:extLst>
      <p:ext uri="{BB962C8B-B14F-4D97-AF65-F5344CB8AC3E}">
        <p14:creationId xmlns:p14="http://schemas.microsoft.com/office/powerpoint/2010/main" val="543983819"/>
      </p:ext>
    </p:extLst>
  </p:cSld>
  <p:clrMapOvr>
    <a:masterClrMapping/>
  </p:clrMapOvr>
  <p:transition/>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657671"/>
            <a:ext cx="896322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l" altLang="ko-KR" sz="2400">
                <a:solidFill>
                  <a:schemeClr val="tx1">
                    <a:lumMod val="65000"/>
                    <a:lumOff val="35000"/>
                  </a:schemeClr>
                </a:solidFill>
              </a:rPr>
              <a:t>Κανείς δεν τόλμησε να πολεμήσει εναντίον του επειδή τον τρομοκρατούσε.</a:t>
            </a:r>
          </a:p>
          <a:p>
            <a:r xmlns:a="http://schemas.openxmlformats.org/drawingml/2006/main">
              <a:rPr lang="el" altLang="ko-KR" sz="2400">
                <a:solidFill>
                  <a:schemeClr val="tx1">
                    <a:lumMod val="65000"/>
                    <a:lumOff val="35000"/>
                  </a:schemeClr>
                </a:solidFill>
              </a:rPr>
              <a:t>Εκείνη την ώρα, νεαρό αγόρι, ο Δαβίδ είπε στον βασιλιά Σαούλ: «Θα πάω να τον πολεμήσω».</a:t>
            </a: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1560" y="0"/>
            <a:ext cx="8316416" cy="5517232"/>
          </a:xfrm>
          <a:prstGeom prst="rect">
            <a:avLst/>
          </a:prstGeom>
        </p:spPr>
      </p:pic>
    </p:spTree>
    <p:extLst>
      <p:ext uri="{BB962C8B-B14F-4D97-AF65-F5344CB8AC3E}">
        <p14:creationId xmlns:p14="http://schemas.microsoft.com/office/powerpoint/2010/main" val="4018256506"/>
      </p:ext>
    </p:extLst>
  </p:cSld>
  <p:clrMapOvr>
    <a:masterClrMapping/>
  </p:clrMapOvr>
  <p:transition/>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l" altLang="ko-KR" sz="2800">
                <a:solidFill>
                  <a:schemeClr val="tx1">
                    <a:lumMod val="65000"/>
                    <a:lumOff val="35000"/>
                  </a:schemeClr>
                </a:solidFill>
              </a:rPr>
              <a:t>«Μπορώ να τον νικήσω αν ο Θεός είναι μαζί μου».</a:t>
            </a:r>
          </a:p>
          <a:p>
            <a:r xmlns:a="http://schemas.openxmlformats.org/drawingml/2006/main">
              <a:rPr lang="el" altLang="ko-KR" sz="2800">
                <a:solidFill>
                  <a:schemeClr val="tx1">
                    <a:lumMod val="65000"/>
                    <a:lumOff val="35000"/>
                  </a:schemeClr>
                </a:solidFill>
              </a:rPr>
              <a:t>Ο Δαβίδ πλησίασε τον Γολιάθ με πέντε λείες πέτρες.</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0957" y="116632"/>
            <a:ext cx="7939268" cy="5760640"/>
          </a:xfrm>
          <a:prstGeom prst="rect">
            <a:avLst/>
          </a:prstGeom>
        </p:spPr>
      </p:pic>
    </p:spTree>
    <p:extLst>
      <p:ext uri="{BB962C8B-B14F-4D97-AF65-F5344CB8AC3E}">
        <p14:creationId xmlns:p14="http://schemas.microsoft.com/office/powerpoint/2010/main" val="4134732043"/>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8211639" cy="5805264"/>
          </a:xfrm>
          <a:prstGeom prst="rect">
            <a:avLst/>
          </a:prstGeom>
        </p:spPr>
      </p:pic>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l" altLang="ko-KR" sz="2800">
                <a:solidFill>
                  <a:schemeClr val="tx1">
                    <a:lumMod val="65000"/>
                    <a:lumOff val="35000"/>
                  </a:schemeClr>
                </a:solidFill>
              </a:rPr>
              <a:t>Ο Μωυσής προσευχήθηκε στον Θεό. «Κύριε, σε παρακαλώ, ενημέρωσε με τι θα κάνεις από τώρα και στο εξής».</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146147376"/>
      </p:ext>
    </p:extLst>
  </p:cSld>
  <p:clrMapOvr>
    <a:masterClrMapping/>
  </p:clrMapOvr>
  <p:transition/>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4683" y="5805264"/>
            <a:ext cx="9054634" cy="861774"/>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l" altLang="ko-KR" sz="2500">
                <a:solidFill>
                  <a:schemeClr val="tx1">
                    <a:lumMod val="65000"/>
                    <a:lumOff val="35000"/>
                  </a:schemeClr>
                </a:solidFill>
              </a:rPr>
              <a:t>Ο Δαβίδ είπε στον Γολιάθ που ήρθε εναντίον του με σπαθί και δόρυ. «Πολεμώ εναντίον σου στο όνομα του Γιαχβέ Θεού!»</a:t>
            </a:r>
            <a:endParaRPr xmlns:a="http://schemas.openxmlformats.org/drawingml/2006/main" lang="ko-KR" altLang="en-US" sz="2500">
              <a:solidFill>
                <a:schemeClr val="tx1">
                  <a:lumMod val="65000"/>
                  <a:lumOff val="35000"/>
                </a:schemeClr>
              </a:solidFill>
            </a:endParaRPr>
          </a:p>
        </p:txBody>
      </p:sp>
      <p:pic>
        <p:nvPicPr>
          <p:cNvPr id="3" name="그림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3568" y="190962"/>
            <a:ext cx="7956376" cy="5428243"/>
          </a:xfrm>
          <a:prstGeom prst="rect">
            <a:avLst/>
          </a:prstGeom>
        </p:spPr>
      </p:pic>
    </p:spTree>
    <p:extLst>
      <p:ext uri="{BB962C8B-B14F-4D97-AF65-F5344CB8AC3E}">
        <p14:creationId xmlns:p14="http://schemas.microsoft.com/office/powerpoint/2010/main" val="3785255554"/>
      </p:ext>
    </p:extLst>
  </p:cSld>
  <p:clrMapOvr>
    <a:masterClrMapping/>
  </p:clrMapOvr>
  <p:transition/>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89255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l" altLang="ko-KR" sz="2600">
                <a:solidFill>
                  <a:schemeClr val="tx1">
                    <a:lumMod val="65000"/>
                    <a:lumOff val="35000"/>
                  </a:schemeClr>
                </a:solidFill>
              </a:rPr>
              <a:t>Ο Δαβίδ πέταξε μια πέτρα και χτύπησε τον Γολιάθ στο μέτωπό του.</a:t>
            </a:r>
          </a:p>
          <a:p>
            <a:r xmlns:a="http://schemas.openxmlformats.org/drawingml/2006/main">
              <a:rPr lang="el" altLang="ko-KR" sz="2600">
                <a:solidFill>
                  <a:schemeClr val="tx1">
                    <a:lumMod val="65000"/>
                    <a:lumOff val="35000"/>
                  </a:schemeClr>
                </a:solidFill>
              </a:rPr>
              <a:t>Ο Δαβίδ κέρδισε αυτή τη μάχη με τη βοήθεια του Θεού.</a:t>
            </a:r>
            <a:endParaRPr xmlns:a="http://schemas.openxmlformats.org/drawingml/2006/main" lang="ko-KR" altLang="en-US" sz="26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34" y="0"/>
            <a:ext cx="9144000" cy="5805264"/>
          </a:xfrm>
          <a:prstGeom prst="rect">
            <a:avLst/>
          </a:prstGeom>
        </p:spPr>
      </p:pic>
    </p:spTree>
    <p:extLst>
      <p:ext uri="{BB962C8B-B14F-4D97-AF65-F5344CB8AC3E}">
        <p14:creationId xmlns:p14="http://schemas.microsoft.com/office/powerpoint/2010/main" val="691559526"/>
      </p:ext>
    </p:extLst>
  </p:cSld>
  <p:clrMapOvr>
    <a:masterClrMapping/>
  </p:clrMapOvr>
  <p:transition/>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el" altLang="ko-KR" sz="4000">
                <a:solidFill>
                  <a:srgbClr val="FF0000"/>
                </a:solidFill>
              </a:rPr>
              <a:t>Το σημερινό μάθημα</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40313" y="109028"/>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92245" y="97120"/>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268760"/>
            <a:ext cx="8208912" cy="501675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el" altLang="ko-KR" sz="3200">
                <a:solidFill>
                  <a:schemeClr val="tx1">
                    <a:lumMod val="65000"/>
                    <a:lumOff val="35000"/>
                  </a:schemeClr>
                </a:solidFill>
              </a:rPr>
              <a:t>Οι Ισραηλινοί στρατιώτες φοβήθηκαν</a:t>
            </a:r>
            <a:r xmlns:a="http://schemas.openxmlformats.org/drawingml/2006/main">
              <a:rPr lang="el" altLang="en-US" sz="3200">
                <a:solidFill>
                  <a:schemeClr val="tx1">
                    <a:lumMod val="65000"/>
                    <a:lumOff val="35000"/>
                  </a:schemeClr>
                </a:solidFill>
              </a:rPr>
              <a:t> </a:t>
            </a:r>
            <a:r xmlns:a="http://schemas.openxmlformats.org/drawingml/2006/main">
              <a:rPr lang="el" altLang="ko-KR" sz="3200">
                <a:solidFill>
                  <a:schemeClr val="tx1">
                    <a:lumMod val="65000"/>
                    <a:lumOff val="35000"/>
                  </a:schemeClr>
                </a:solidFill>
              </a:rPr>
              <a:t>του γίγαντα Γολιάθ. Τον φοβόντουσαν.</a:t>
            </a:r>
          </a:p>
          <a:p>
            <a:pPr xmlns:a="http://schemas.openxmlformats.org/drawingml/2006/main" algn="ctr"/>
            <a:r xmlns:a="http://schemas.openxmlformats.org/drawingml/2006/main">
              <a:rPr lang="el" altLang="ko-KR" sz="3200">
                <a:solidFill>
                  <a:schemeClr val="tx1">
                    <a:lumMod val="65000"/>
                    <a:lumOff val="35000"/>
                  </a:schemeClr>
                </a:solidFill>
              </a:rPr>
              <a:t>Ωστόσο, ο Δαβίδ, που πίστευε στην προστασία του Θεού, πολέμησε εναντίον του γενναία και τον νίκησε.</a:t>
            </a:r>
          </a:p>
          <a:p>
            <a:pPr xmlns:a="http://schemas.openxmlformats.org/drawingml/2006/main" algn="ctr"/>
            <a:r xmlns:a="http://schemas.openxmlformats.org/drawingml/2006/main">
              <a:rPr lang="el" altLang="ko-KR" sz="3200">
                <a:solidFill>
                  <a:schemeClr val="tx1">
                    <a:lumMod val="65000"/>
                    <a:lumOff val="35000"/>
                  </a:schemeClr>
                </a:solidFill>
              </a:rPr>
              <a:t>Πρέπει να πιστεύουμε ότι ο Θεός πάντα μας προστατεύει. Μπορούμε να έχουμε θάρρος μέσω της πεποίθησης ότι ο Θεός θα μας προστατεύσει σε οποιαδήποτε περίσταση.</a:t>
            </a:r>
          </a:p>
          <a:p>
            <a:pPr xmlns:a="http://schemas.openxmlformats.org/drawingml/2006/main" algn="ctr"/>
            <a:r xmlns:a="http://schemas.openxmlformats.org/drawingml/2006/main">
              <a:rPr lang="el" altLang="ko-KR" sz="3200">
                <a:solidFill>
                  <a:schemeClr val="tx1">
                    <a:lumMod val="65000"/>
                    <a:lumOff val="35000"/>
                  </a:schemeClr>
                </a:solidFill>
              </a:rPr>
              <a:t>Το θάρρος που προέρχεται από την πίστη στον Θεό μπορεί να νικήσει κάθε φόβο.</a:t>
            </a:r>
          </a:p>
        </p:txBody>
      </p:sp>
    </p:spTree>
    <p:extLst>
      <p:ext uri="{BB962C8B-B14F-4D97-AF65-F5344CB8AC3E}">
        <p14:creationId xmlns:p14="http://schemas.microsoft.com/office/powerpoint/2010/main" val="1323667482"/>
      </p:ext>
    </p:extLst>
  </p:cSld>
  <p:clrMapOvr>
    <a:masterClrMapping/>
  </p:clrMapOvr>
  <p:transition/>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31418" y="17389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el" altLang="ko-KR" sz="3200"/>
              <a:t>Θεός?</a:t>
            </a:r>
            <a:r xmlns:a="http://schemas.openxmlformats.org/drawingml/2006/main">
              <a:rPr lang="el"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20560" y="14224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8684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l" altLang="ko-KR" sz="3600">
                <a:solidFill>
                  <a:srgbClr val="C00000"/>
                </a:solidFill>
              </a:rPr>
              <a:t>Θεός..</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l" altLang="ko-KR" sz="3600">
                <a:solidFill>
                  <a:schemeClr val="tx1">
                    <a:lumMod val="65000"/>
                    <a:lumOff val="35000"/>
                  </a:schemeClr>
                </a:solidFill>
              </a:rPr>
              <a:t>Ο Θεός δίνει τη νίκη σε όσους πολεμούν για Αυτόν.</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3880413288"/>
      </p:ext>
    </p:extLst>
  </p:cSld>
  <p:clrMapOvr>
    <a:masterClrMapping/>
  </p:clrMapOvr>
  <p:transition/>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09200" y="218022"/>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el" altLang="ko-KR" sz="4000"/>
              <a:t>Το σημερινό Κουίζ</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43331" y="6271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89806" y="108964"/>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l" altLang="ko-KR" sz="3600">
                <a:solidFill>
                  <a:schemeClr val="tx1">
                    <a:lumMod val="65000"/>
                    <a:lumOff val="35000"/>
                  </a:schemeClr>
                </a:solidFill>
              </a:rPr>
              <a:t>Τι ήταν αυτό που έριξε ο Δαβίδ στον Γολιάθ;</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l" altLang="en-US" sz="2800">
                <a:solidFill>
                  <a:schemeClr val="tx1">
                    <a:lumMod val="65000"/>
                    <a:lumOff val="35000"/>
                  </a:schemeClr>
                </a:solidFill>
              </a:rPr>
              <a:t>① </a:t>
            </a:r>
            <a:r xmlns:a="http://schemas.openxmlformats.org/drawingml/2006/main">
              <a:rPr lang="el" altLang="ko-KR" sz="2800">
                <a:solidFill>
                  <a:schemeClr val="tx1">
                    <a:lumMod val="65000"/>
                    <a:lumOff val="35000"/>
                  </a:schemeClr>
                </a:solidFill>
              </a:rPr>
              <a:t>σπαθί</a:t>
            </a: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l" altLang="en-US" sz="2800">
                <a:solidFill>
                  <a:schemeClr val="tx1">
                    <a:lumMod val="65000"/>
                    <a:lumOff val="35000"/>
                  </a:schemeClr>
                </a:solidFill>
              </a:rPr>
              <a:t>② </a:t>
            </a:r>
            <a:r xmlns:a="http://schemas.openxmlformats.org/drawingml/2006/main">
              <a:rPr lang="el" altLang="ko-KR" sz="2800">
                <a:solidFill>
                  <a:schemeClr val="tx1">
                    <a:lumMod val="65000"/>
                    <a:lumOff val="35000"/>
                  </a:schemeClr>
                </a:solidFill>
              </a:rPr>
              <a:t>δόρυ</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l" altLang="en-US" sz="2800">
                <a:solidFill>
                  <a:schemeClr val="tx1">
                    <a:lumMod val="65000"/>
                    <a:lumOff val="35000"/>
                  </a:schemeClr>
                </a:solidFill>
              </a:rPr>
              <a:t>③ </a:t>
            </a:r>
            <a:r xmlns:a="http://schemas.openxmlformats.org/drawingml/2006/main">
              <a:rPr lang="el" altLang="ko-KR" sz="2800">
                <a:solidFill>
                  <a:schemeClr val="tx1">
                    <a:lumMod val="65000"/>
                    <a:lumOff val="35000"/>
                  </a:schemeClr>
                </a:solidFill>
              </a:rPr>
              <a:t>πέτρα</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l" altLang="en-US" sz="2800">
                <a:solidFill>
                  <a:schemeClr val="tx1">
                    <a:lumMod val="65000"/>
                    <a:lumOff val="35000"/>
                  </a:schemeClr>
                </a:solidFill>
              </a:rPr>
              <a:t>④ </a:t>
            </a:r>
            <a:r xmlns:a="http://schemas.openxmlformats.org/drawingml/2006/main">
              <a:rPr lang="el" altLang="ko-KR" sz="2800">
                <a:solidFill>
                  <a:schemeClr val="tx1">
                    <a:lumMod val="65000"/>
                    <a:lumOff val="35000"/>
                  </a:schemeClr>
                </a:solidFill>
              </a:rPr>
              <a:t>ασπίδα</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l" altLang="en-US" sz="2800">
                <a:solidFill>
                  <a:srgbClr val="FF0000"/>
                </a:solidFill>
              </a:rPr>
              <a:t>③ </a:t>
            </a:r>
            <a:r xmlns:a="http://schemas.openxmlformats.org/drawingml/2006/main">
              <a:rPr lang="el" altLang="ko-KR" sz="2800">
                <a:solidFill>
                  <a:srgbClr val="FF0000"/>
                </a:solidFill>
              </a:rPr>
              <a:t>πέτρα</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377250333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7" y="187389"/>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el" altLang="ko-KR" sz="4000">
                <a:solidFill>
                  <a:srgbClr val="FF0000"/>
                </a:solidFill>
              </a:rPr>
              <a:t>Ο σημερινός λόγος</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43399" y="3805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38050" y="70578"/>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397031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l" altLang="ko-KR" sz="3600">
                <a:solidFill>
                  <a:schemeClr val="tx1">
                    <a:lumMod val="65000"/>
                    <a:lumOff val="35000"/>
                  </a:schemeClr>
                </a:solidFill>
              </a:rPr>
              <a:t>Ο Δαβίδ είπε στον Φιλισταίο: «Εσύ έρχεσαι εναντίον μου με σπαθί και δόρυ και ακόντιο, αλλά εγώ έρχομαι εναντίον σου στο όνομα του Κυρίου του Παντοκράτορα, του Θεού των στρατευμάτων του Ισραήλ, τον οποίο αψήφησες.</a:t>
            </a:r>
          </a:p>
          <a:p>
            <a:endParaRPr lang="ko-KR" altLang="en-US" sz="3600">
              <a:solidFill>
                <a:schemeClr val="tx1">
                  <a:lumMod val="65000"/>
                  <a:lumOff val="35000"/>
                </a:schemeClr>
              </a:solidFill>
            </a:endParaRPr>
          </a:p>
        </p:txBody>
      </p:sp>
      <p:sp>
        <p:nvSpPr>
          <p:cNvPr id="24" name="TextBox 23"/>
          <p:cNvSpPr txBox="1"/>
          <p:nvPr/>
        </p:nvSpPr>
        <p:spPr>
          <a:xfrm>
            <a:off x="4897810" y="5291922"/>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el" altLang="ko-KR" sz="2800">
                <a:solidFill>
                  <a:schemeClr val="tx1">
                    <a:lumMod val="65000"/>
                    <a:lumOff val="35000"/>
                  </a:schemeClr>
                </a:solidFill>
              </a:rPr>
              <a:t>1 Σαμουήλ</a:t>
            </a:r>
            <a:r xmlns:a="http://schemas.openxmlformats.org/drawingml/2006/main">
              <a:rPr lang="el" altLang="en-US" sz="2800">
                <a:solidFill>
                  <a:schemeClr val="tx1">
                    <a:lumMod val="65000"/>
                    <a:lumOff val="35000"/>
                  </a:schemeClr>
                </a:solidFill>
              </a:rPr>
              <a:t> </a:t>
            </a:r>
            <a:r xmlns:a="http://schemas.openxmlformats.org/drawingml/2006/main">
              <a:rPr lang="el" altLang="ko-KR" sz="2800">
                <a:solidFill>
                  <a:schemeClr val="tx1">
                    <a:lumMod val="65000"/>
                    <a:lumOff val="35000"/>
                  </a:schemeClr>
                </a:solidFill>
              </a:rPr>
              <a:t>17:45</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887102740"/>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0246" y="-14569"/>
            <a:ext cx="8232247" cy="5171761"/>
          </a:xfrm>
          <a:prstGeom prst="rect">
            <a:avLst/>
          </a:prstGeom>
        </p:spPr>
      </p:pic>
      <p:sp>
        <p:nvSpPr>
          <p:cNvPr id="4" name="TextBox 3"/>
          <p:cNvSpPr txBox="1"/>
          <p:nvPr/>
        </p:nvSpPr>
        <p:spPr>
          <a:xfrm>
            <a:off x="89366" y="5373216"/>
            <a:ext cx="9054634" cy="133882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l" altLang="ko-KR" sz="2700">
                <a:solidFill>
                  <a:schemeClr val="tx1">
                    <a:lumMod val="65000"/>
                    <a:lumOff val="35000"/>
                  </a:schemeClr>
                </a:solidFill>
              </a:rPr>
              <a:t>Ο Θεός άφησε δέκα καταστροφές σε ολόκληρη τη γη της Αιγύπτου. Ο Αιγύπτιος και ο Φαραώ έχουν μάθει ποιος είναι ο πραγματικός Θεός.</a:t>
            </a:r>
            <a:endParaRPr xmlns:a="http://schemas.openxmlformats.org/drawingml/2006/main" lang="ko-KR" altLang="en-US" sz="2700">
              <a:solidFill>
                <a:schemeClr val="tx1">
                  <a:lumMod val="65000"/>
                  <a:lumOff val="35000"/>
                </a:schemeClr>
              </a:solidFill>
            </a:endParaRPr>
          </a:p>
        </p:txBody>
      </p:sp>
    </p:spTree>
    <p:extLst>
      <p:ext uri="{BB962C8B-B14F-4D97-AF65-F5344CB8AC3E}">
        <p14:creationId xmlns:p14="http://schemas.microsoft.com/office/powerpoint/2010/main" val="2574512773"/>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6813" y="-27383"/>
            <a:ext cx="8250373" cy="5832647"/>
          </a:xfrm>
          <a:prstGeom prst="rect">
            <a:avLst/>
          </a:prstGeom>
        </p:spPr>
      </p:pic>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l" altLang="ko-KR" sz="2800">
                <a:solidFill>
                  <a:schemeClr val="tx1">
                    <a:lumMod val="65000"/>
                    <a:lumOff val="35000"/>
                  </a:schemeClr>
                </a:solidFill>
              </a:rPr>
              <a:t>«Μωυσή, φύγε τώρα από την Αίγυπτο με όλους τους Ισραηλίτες σου». Ο Φαραώ δεν είχε άλλη επιλογή από το να τους αφήσει να φύγουν.</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577293911"/>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el" altLang="ko-KR" sz="4000">
                <a:solidFill>
                  <a:srgbClr val="FF0000"/>
                </a:solidFill>
              </a:rPr>
              <a:t>Το σημερινό μάθημα</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51126" y="5449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41136" y="87878"/>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484784"/>
            <a:ext cx="8208912" cy="34163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el" altLang="ko-KR" sz="3600">
                <a:solidFill>
                  <a:schemeClr val="tx1">
                    <a:lumMod val="65000"/>
                    <a:lumOff val="35000"/>
                  </a:schemeClr>
                </a:solidFill>
              </a:rPr>
              <a:t>Ο Φαραώ νόμιζε ότι ήταν ο πιο δυνατός που αγνοούσε τον Θεό.</a:t>
            </a:r>
            <a:r xmlns:a="http://schemas.openxmlformats.org/drawingml/2006/main">
              <a:rPr lang="el" altLang="en-US" sz="3600">
                <a:solidFill>
                  <a:schemeClr val="tx1">
                    <a:lumMod val="65000"/>
                    <a:lumOff val="35000"/>
                  </a:schemeClr>
                </a:solidFill>
              </a:rPr>
              <a:t> </a:t>
            </a:r>
            <a:endParaRPr xmlns:a="http://schemas.openxmlformats.org/drawingml/2006/main" lang="en-US" altLang="ko-KR" sz="3600">
              <a:solidFill>
                <a:schemeClr val="tx1">
                  <a:lumMod val="65000"/>
                  <a:lumOff val="35000"/>
                </a:schemeClr>
              </a:solidFill>
            </a:endParaRPr>
          </a:p>
          <a:p>
            <a:pPr xmlns:a="http://schemas.openxmlformats.org/drawingml/2006/main" algn="ctr"/>
            <a:r xmlns:a="http://schemas.openxmlformats.org/drawingml/2006/main">
              <a:rPr lang="el" altLang="ko-KR" sz="3600">
                <a:solidFill>
                  <a:schemeClr val="tx1">
                    <a:lumMod val="65000"/>
                    <a:lumOff val="35000"/>
                  </a:schemeClr>
                </a:solidFill>
              </a:rPr>
              <a:t>Έπρεπε λοιπόν να υποστεί μεγάλες καταστροφές.</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el" altLang="ko-KR" sz="3600">
                <a:solidFill>
                  <a:schemeClr val="tx1">
                    <a:lumMod val="65000"/>
                    <a:lumOff val="35000"/>
                  </a:schemeClr>
                </a:solidFill>
              </a:rPr>
              <a:t>Πρέπει να ομολογήσουμε ότι ο Θεός είναι ο Παντοδύναμος και όχι εμείς.</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3485308479"/>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el" altLang="ko-KR" sz="4000">
                <a:solidFill>
                  <a:srgbClr val="FF0000"/>
                </a:solidFill>
              </a:rPr>
              <a:t>Ο σημερινός λόγος</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7621" y="65790"/>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129215"/>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3416320"/>
          </a:xfrm>
          <a:prstGeom prst="rect">
            <a:avLst/>
          </a:prstGeom>
          <a:noFill/>
        </p:spPr>
        <p:txBody>
          <a:bodyPr wrap="square" rtlCol="0">
            <a:spAutoFit/>
          </a:bodyPr>
          <a:lstStyle/>
          <a:p>
            <a:r xmlns:a="http://schemas.openxmlformats.org/drawingml/2006/main">
              <a:rPr lang="el" altLang="ko-KR" sz="3600">
                <a:solidFill>
                  <a:schemeClr val="tx1">
                    <a:lumMod val="65000"/>
                    <a:lumOff val="35000"/>
                  </a:schemeClr>
                </a:solidFill>
              </a:rPr>
              <a:t>Όταν ο Κύριος είδε ότι είχε πάει να κοιτάξει, ο Θεός τον κάλεσε</a:t>
            </a:r>
          </a:p>
          <a:p>
            <a:r xmlns:a="http://schemas.openxmlformats.org/drawingml/2006/main">
              <a:rPr lang="el" altLang="ko-KR" sz="3600">
                <a:solidFill>
                  <a:schemeClr val="tx1">
                    <a:lumMod val="65000"/>
                    <a:lumOff val="35000"/>
                  </a:schemeClr>
                </a:solidFill>
              </a:rPr>
              <a:t>μέσα από τον θάμνο,</a:t>
            </a:r>
          </a:p>
          <a:p>
            <a:r xmlns:a="http://schemas.openxmlformats.org/drawingml/2006/main">
              <a:rPr lang="el" altLang="ko-KR" sz="3600">
                <a:solidFill>
                  <a:schemeClr val="tx1">
                    <a:lumMod val="65000"/>
                    <a:lumOff val="35000"/>
                  </a:schemeClr>
                </a:solidFill>
              </a:rPr>
              <a:t>«Μωυσή! Και ο Μωυσής είπε: «Εδώ είμαι».</a:t>
            </a:r>
          </a:p>
          <a:p>
            <a:endParaRPr lang="en-US" altLang="ko-KR" sz="3600">
              <a:solidFill>
                <a:schemeClr val="tx1">
                  <a:lumMod val="65000"/>
                  <a:lumOff val="35000"/>
                </a:schemeClr>
              </a:solidFill>
            </a:endParaRPr>
          </a:p>
        </p:txBody>
      </p:sp>
      <p:sp>
        <p:nvSpPr>
          <p:cNvPr id="24" name="TextBox 23"/>
          <p:cNvSpPr txBox="1"/>
          <p:nvPr/>
        </p:nvSpPr>
        <p:spPr>
          <a:xfrm>
            <a:off x="4572000" y="5277887"/>
            <a:ext cx="3850654" cy="523220"/>
          </a:xfrm>
          <a:prstGeom prst="rect">
            <a:avLst/>
          </a:prstGeom>
          <a:noFill/>
        </p:spPr>
        <p:txBody>
          <a:bodyPr wrap="square" rtlCol="0">
            <a:spAutoFit/>
          </a:bodyPr>
          <a:lstStyle/>
          <a:p>
            <a:pPr xmlns:a="http://schemas.openxmlformats.org/drawingml/2006/main" algn="r"/>
            <a:r xmlns:a="http://schemas.openxmlformats.org/drawingml/2006/main">
              <a:rPr lang="el" altLang="ko-KR" sz="2800">
                <a:solidFill>
                  <a:schemeClr val="tx1">
                    <a:lumMod val="65000"/>
                    <a:lumOff val="35000"/>
                  </a:schemeClr>
                </a:solidFill>
              </a:rPr>
              <a:t>Εξοδος πλήθους</a:t>
            </a:r>
            <a:r xmlns:a="http://schemas.openxmlformats.org/drawingml/2006/main">
              <a:rPr lang="el" altLang="en-US" sz="2800">
                <a:solidFill>
                  <a:schemeClr val="tx1">
                    <a:lumMod val="65000"/>
                    <a:lumOff val="35000"/>
                  </a:schemeClr>
                </a:solidFill>
              </a:rPr>
              <a:t> </a:t>
            </a:r>
            <a:r xmlns:a="http://schemas.openxmlformats.org/drawingml/2006/main">
              <a:rPr lang="el" altLang="ko-KR" sz="2800">
                <a:solidFill>
                  <a:schemeClr val="tx1">
                    <a:lumMod val="65000"/>
                    <a:lumOff val="35000"/>
                  </a:schemeClr>
                </a:solidFill>
              </a:rPr>
              <a:t>3:4</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23038097"/>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2738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el" altLang="ko-KR" sz="3200"/>
              <a:t>Θεός?</a:t>
            </a:r>
            <a:r xmlns:a="http://schemas.openxmlformats.org/drawingml/2006/main">
              <a:rPr lang="el"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l" altLang="ko-KR" sz="3600">
                <a:solidFill>
                  <a:srgbClr val="C00000"/>
                </a:solidFill>
              </a:rPr>
              <a:t>Θεός..</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2308324"/>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l" altLang="ko-KR" sz="3600">
                <a:solidFill>
                  <a:schemeClr val="tx1">
                    <a:lumMod val="65000"/>
                    <a:lumOff val="35000"/>
                  </a:schemeClr>
                </a:solidFill>
              </a:rPr>
              <a:t>Ο Θεός έχει διαφορετική μορφή είδωλα ή άλλους ψεύτικους θεούς.</a:t>
            </a:r>
          </a:p>
          <a:p>
            <a:r xmlns:a="http://schemas.openxmlformats.org/drawingml/2006/main">
              <a:rPr lang="el" altLang="ko-KR" sz="3600">
                <a:solidFill>
                  <a:schemeClr val="tx1">
                    <a:lumMod val="65000"/>
                    <a:lumOff val="35000"/>
                  </a:schemeClr>
                </a:solidFill>
              </a:rPr>
              <a:t>Ο Θεός είναι ζωντανός και εργάζεται με την πανίσχυρη δύναμή Του.</a:t>
            </a:r>
          </a:p>
        </p:txBody>
      </p:sp>
    </p:spTree>
    <p:extLst>
      <p:ext uri="{BB962C8B-B14F-4D97-AF65-F5344CB8AC3E}">
        <p14:creationId xmlns:p14="http://schemas.microsoft.com/office/powerpoint/2010/main" val="3237399110"/>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el" altLang="ko-KR" sz="4000">
                <a:solidFill>
                  <a:srgbClr val="FF0000"/>
                </a:solidFill>
              </a:rPr>
              <a:t>Το σημερινό Κουίζ</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984551" y="8062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105592" y="61465"/>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l" altLang="ko-KR" sz="3600">
                <a:solidFill>
                  <a:schemeClr val="tx1">
                    <a:lumMod val="65000"/>
                    <a:lumOff val="35000"/>
                  </a:schemeClr>
                </a:solidFill>
              </a:rPr>
              <a:t>Πόσες καταστροφές κατέστρεψε ο Θεός στην Αίγυπτο;</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l" altLang="en-US" sz="2800">
                <a:solidFill>
                  <a:schemeClr val="tx1">
                    <a:lumMod val="65000"/>
                    <a:lumOff val="35000"/>
                  </a:schemeClr>
                </a:solidFill>
              </a:rPr>
              <a:t>① </a:t>
            </a:r>
            <a:r xmlns:a="http://schemas.openxmlformats.org/drawingml/2006/main">
              <a:rPr lang="el" altLang="ko-KR" sz="2800">
                <a:solidFill>
                  <a:schemeClr val="tx1">
                    <a:lumMod val="65000"/>
                    <a:lumOff val="35000"/>
                  </a:schemeClr>
                </a:solidFill>
              </a:rPr>
              <a:t>πέντε</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l" altLang="en-US" sz="2800">
                <a:solidFill>
                  <a:schemeClr val="tx1">
                    <a:lumMod val="65000"/>
                    <a:lumOff val="35000"/>
                  </a:schemeClr>
                </a:solidFill>
              </a:rPr>
              <a:t>② </a:t>
            </a:r>
            <a:r xmlns:a="http://schemas.openxmlformats.org/drawingml/2006/main">
              <a:rPr lang="el" altLang="ko-KR" sz="2800">
                <a:solidFill>
                  <a:schemeClr val="tx1">
                    <a:lumMod val="65000"/>
                    <a:lumOff val="35000"/>
                  </a:schemeClr>
                </a:solidFill>
              </a:rPr>
              <a:t>επτά</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l" altLang="en-US" sz="2800">
                <a:solidFill>
                  <a:schemeClr val="tx1">
                    <a:lumMod val="65000"/>
                    <a:lumOff val="35000"/>
                  </a:schemeClr>
                </a:solidFill>
              </a:rPr>
              <a:t>③ </a:t>
            </a:r>
            <a:r xmlns:a="http://schemas.openxmlformats.org/drawingml/2006/main">
              <a:rPr lang="el" altLang="ko-KR" sz="2800">
                <a:solidFill>
                  <a:schemeClr val="tx1">
                    <a:lumMod val="65000"/>
                    <a:lumOff val="35000"/>
                  </a:schemeClr>
                </a:solidFill>
              </a:rPr>
              <a:t>δώδεκα</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l" altLang="en-US" sz="2800">
                <a:solidFill>
                  <a:schemeClr val="tx1">
                    <a:lumMod val="65000"/>
                    <a:lumOff val="35000"/>
                  </a:schemeClr>
                </a:solidFill>
              </a:rPr>
              <a:t>④ </a:t>
            </a:r>
            <a:r xmlns:a="http://schemas.openxmlformats.org/drawingml/2006/main">
              <a:rPr lang="el" altLang="ko-KR" sz="2800">
                <a:solidFill>
                  <a:schemeClr val="tx1">
                    <a:lumMod val="65000"/>
                    <a:lumOff val="35000"/>
                  </a:schemeClr>
                </a:solidFill>
              </a:rPr>
              <a:t>δέκα</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l" altLang="en-US" sz="2800">
                <a:solidFill>
                  <a:srgbClr val="FF0000"/>
                </a:solidFill>
              </a:rPr>
              <a:t>④ </a:t>
            </a:r>
            <a:r xmlns:a="http://schemas.openxmlformats.org/drawingml/2006/main">
              <a:rPr lang="el" altLang="ko-KR" sz="2800">
                <a:solidFill>
                  <a:srgbClr val="FF0000"/>
                </a:solidFill>
              </a:rPr>
              <a:t>δέκα</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249674490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el" altLang="ko-KR" sz="4000">
                <a:solidFill>
                  <a:srgbClr val="FF0000"/>
                </a:solidFill>
              </a:rPr>
              <a:t>Ο σημερινός λόγος</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20560" y="5469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07228"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en-US" altLang="ko-KR" sz="3600">
              <a:solidFill>
                <a:schemeClr val="tx1">
                  <a:lumMod val="65000"/>
                  <a:lumOff val="35000"/>
                </a:schemeClr>
              </a:solidFill>
            </a:endParaRPr>
          </a:p>
          <a:p>
            <a:r xmlns:a="http://schemas.openxmlformats.org/drawingml/2006/main">
              <a:rPr lang="el" altLang="ko-KR" sz="3600">
                <a:solidFill>
                  <a:schemeClr val="tx1">
                    <a:lumMod val="65000"/>
                    <a:lumOff val="35000"/>
                  </a:schemeClr>
                </a:solidFill>
              </a:rPr>
              <a:t>Και οι Αιγύπτιοι θα μάθουν ότι εγώ είμαι ο Κύριος όταν απλώσω το χέρι μου εναντίον της Αιγύπτου και βγάλω τους Ισραηλίτες από αυτήν.</a:t>
            </a: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el" altLang="ko-KR" sz="2800">
                <a:solidFill>
                  <a:schemeClr val="tx1">
                    <a:lumMod val="65000"/>
                    <a:lumOff val="35000"/>
                  </a:schemeClr>
                </a:solidFill>
              </a:rPr>
              <a:t>Εξοδος πλήθους</a:t>
            </a:r>
            <a:r xmlns:a="http://schemas.openxmlformats.org/drawingml/2006/main">
              <a:rPr lang="el" altLang="en-US" sz="2800">
                <a:solidFill>
                  <a:schemeClr val="tx1">
                    <a:lumMod val="65000"/>
                    <a:lumOff val="35000"/>
                  </a:schemeClr>
                </a:solidFill>
              </a:rPr>
              <a:t> </a:t>
            </a:r>
            <a:r xmlns:a="http://schemas.openxmlformats.org/drawingml/2006/main">
              <a:rPr lang="el" altLang="ko-KR" sz="2800">
                <a:solidFill>
                  <a:schemeClr val="tx1">
                    <a:lumMod val="65000"/>
                    <a:lumOff val="35000"/>
                  </a:schemeClr>
                </a:solidFill>
              </a:rPr>
              <a:t>7:5</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752698156"/>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130336" y="2009816"/>
            <a:ext cx="5044008" cy="393946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79512" y="1412776"/>
            <a:ext cx="3024336"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l" altLang="ko-KR" b="1">
                <a:solidFill>
                  <a:schemeClr val="tx1">
                    <a:lumMod val="50000"/>
                    <a:lumOff val="50000"/>
                  </a:schemeClr>
                </a:solidFill>
              </a:rPr>
              <a:t>ΟΧΙ. 18</a:t>
            </a:r>
            <a:r xmlns:a="http://schemas.openxmlformats.org/drawingml/2006/main">
              <a:rPr lang="el" altLang="en-US" b="1">
                <a:solidFill>
                  <a:schemeClr val="tx1">
                    <a:lumMod val="50000"/>
                    <a:lumOff val="50000"/>
                  </a:schemeClr>
                </a:solidFill>
              </a:rPr>
              <a:t> </a:t>
            </a:r>
            <a:r xmlns:a="http://schemas.openxmlformats.org/drawingml/2006/main">
              <a:rPr lang="el" altLang="ko-KR" b="1">
                <a:solidFill>
                  <a:schemeClr val="tx1">
                    <a:lumMod val="50000"/>
                    <a:lumOff val="50000"/>
                  </a:schemeClr>
                </a:solidFill>
              </a:rPr>
              <a:t>Ο Λόγος του Θεού</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01202" y="3679303"/>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6603" y="1805028"/>
            <a:ext cx="3931114" cy="280076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el" altLang="ko-KR" sz="4400"/>
              <a:t>Ένας Στύλος από Σύννεφο</a:t>
            </a:r>
          </a:p>
          <a:p>
            <a:pPr xmlns:a="http://schemas.openxmlformats.org/drawingml/2006/main" algn="ctr"/>
            <a:r xmlns:a="http://schemas.openxmlformats.org/drawingml/2006/main">
              <a:rPr lang="el" altLang="ko-KR" sz="4400"/>
              <a:t>και A Pillar of Fire</a:t>
            </a:r>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Tree>
    <p:extLst>
      <p:ext uri="{BB962C8B-B14F-4D97-AF65-F5344CB8AC3E}">
        <p14:creationId xmlns:p14="http://schemas.microsoft.com/office/powerpoint/2010/main" val="46326207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el" altLang="ko-KR" sz="4000">
                <a:solidFill>
                  <a:srgbClr val="FF0000"/>
                </a:solidFill>
              </a:rPr>
              <a:t>Ο σημερινός λόγος</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97721" y="90494"/>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44042"/>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l" altLang="ko-KR" sz="3600">
                <a:solidFill>
                  <a:schemeClr val="tx1">
                    <a:lumMod val="65000"/>
                    <a:lumOff val="35000"/>
                  </a:schemeClr>
                </a:solidFill>
              </a:rPr>
              <a:t>Την ημέρα ο Κύριος πήγαινε μπροστά τους σε στήλη σύννεφου για να τους οδηγήσει στο δρόμο τους και τη νύχτα σε στήλη φωτιάς για να τους φωτίσει, ώστε να μπορούν να ταξιδεύουν μέρα ή νύχτα.</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el" altLang="ko-KR" sz="2800">
                <a:solidFill>
                  <a:schemeClr val="tx1">
                    <a:lumMod val="65000"/>
                    <a:lumOff val="35000"/>
                  </a:schemeClr>
                </a:solidFill>
              </a:rPr>
              <a:t>Έξοδος 13:21</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23038097"/>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568" y="1"/>
            <a:ext cx="8183323" cy="5373216"/>
          </a:xfrm>
          <a:prstGeom prst="rect">
            <a:avLst/>
          </a:prstGeom>
        </p:spPr>
      </p:pic>
      <p:sp>
        <p:nvSpPr>
          <p:cNvPr id="5" name="TextBox 4"/>
          <p:cNvSpPr txBox="1"/>
          <p:nvPr/>
        </p:nvSpPr>
        <p:spPr>
          <a:xfrm>
            <a:off x="34404" y="5157192"/>
            <a:ext cx="8963222"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l" altLang="ko-KR" sz="2800">
                <a:solidFill>
                  <a:schemeClr val="tx1">
                    <a:lumMod val="65000"/>
                    <a:lumOff val="35000"/>
                  </a:schemeClr>
                </a:solidFill>
              </a:rPr>
              <a:t>Ο Ισραηλίτης έζησε στην Αίγυπτο για 430 χρόνια. Έφυγαν από την Αίγυπτο για να επιστρέψουν στη γη της επαγγελίας-Χαναάν-στο τέλος των 430 ετών.</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453694872"/>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5772" y="65243"/>
            <a:ext cx="8232456" cy="5445224"/>
          </a:xfrm>
          <a:prstGeom prst="rect">
            <a:avLst/>
          </a:prstGeom>
        </p:spPr>
      </p:pic>
      <p:sp>
        <p:nvSpPr>
          <p:cNvPr id="5" name="TextBox 4"/>
          <p:cNvSpPr txBox="1"/>
          <p:nvPr/>
        </p:nvSpPr>
        <p:spPr>
          <a:xfrm>
            <a:off x="26102" y="5661248"/>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l" altLang="ko-KR" sz="2800">
                <a:solidFill>
                  <a:schemeClr val="tx1">
                    <a:lumMod val="65000"/>
                    <a:lumOff val="35000"/>
                  </a:schemeClr>
                </a:solidFill>
              </a:rPr>
              <a:t>«Πώς μπορούμε να βρούμε τον σωστό δρόμο;», «Κι αν συναντήσουμε κακούς ανθρώπους στο δρόμο;» Ανησύχησαν πολύ.</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030085485"/>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58" y="10009"/>
            <a:ext cx="9113750" cy="5785245"/>
          </a:xfrm>
          <a:prstGeom prst="rect">
            <a:avLst/>
          </a:prstGeom>
        </p:spPr>
      </p:pic>
      <p:sp>
        <p:nvSpPr>
          <p:cNvPr id="4" name="TextBox 3"/>
          <p:cNvSpPr txBox="1"/>
          <p:nvPr/>
        </p:nvSpPr>
        <p:spPr>
          <a:xfrm>
            <a:off x="43716" y="5897950"/>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l" altLang="ko-KR" sz="2800">
                <a:solidFill>
                  <a:schemeClr val="tx1">
                    <a:lumMod val="65000"/>
                    <a:lumOff val="35000"/>
                  </a:schemeClr>
                </a:solidFill>
              </a:rPr>
              <a:t>Εκείνη την εποχή, ο Θεός τους έδειξε αποδείξεις ότι τους καθοδηγούσε. Ήταν η κολόνα του σύννεφου.</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146147376"/>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l" altLang="ko-KR" sz="2800">
                <a:solidFill>
                  <a:schemeClr val="tx1">
                    <a:lumMod val="65000"/>
                    <a:lumOff val="35000"/>
                  </a:schemeClr>
                </a:solidFill>
              </a:rPr>
              <a:t>Τη νύχτα, έγινε η κολόνα της φωτιάς. Έτσι, ο Θεός τους καθοδηγούσε νύχτα και μέρα.</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0" y="14030"/>
            <a:ext cx="9127908" cy="5828792"/>
          </a:xfrm>
          <a:prstGeom prst="rect">
            <a:avLst/>
          </a:prstGeom>
        </p:spPr>
      </p:pic>
    </p:spTree>
    <p:extLst>
      <p:ext uri="{BB962C8B-B14F-4D97-AF65-F5344CB8AC3E}">
        <p14:creationId xmlns:p14="http://schemas.microsoft.com/office/powerpoint/2010/main" val="2574512773"/>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568" y="-16973"/>
            <a:ext cx="8183323" cy="5462198"/>
          </a:xfrm>
          <a:prstGeom prst="rect">
            <a:avLst/>
          </a:prstGeom>
        </p:spPr>
      </p:pic>
      <p:sp>
        <p:nvSpPr>
          <p:cNvPr id="5" name="TextBox 4"/>
          <p:cNvSpPr txBox="1"/>
          <p:nvPr/>
        </p:nvSpPr>
        <p:spPr>
          <a:xfrm>
            <a:off x="90389" y="5301208"/>
            <a:ext cx="896322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l" altLang="ko-KR" sz="2400">
                <a:solidFill>
                  <a:schemeClr val="tx1">
                    <a:lumMod val="65000"/>
                    <a:lumOff val="35000"/>
                  </a:schemeClr>
                </a:solidFill>
              </a:rPr>
              <a:t>«Δεν φοβόμαστε, γιατί ο Θεός είναι μαζί μας!» Ο λαός των Ισραηλιτών ευχαριστούσε τον Θεό που τους καθοδήγησε με τη στήλη του σύννεφου και τη στήλη της φωτιάς.</a:t>
            </a:r>
            <a:endParaRPr xmlns:a="http://schemas.openxmlformats.org/drawingml/2006/main" lang="ko-KR" altLang="en-US" sz="2400">
              <a:solidFill>
                <a:schemeClr val="tx1">
                  <a:lumMod val="65000"/>
                  <a:lumOff val="35000"/>
                </a:schemeClr>
              </a:solidFill>
            </a:endParaRPr>
          </a:p>
        </p:txBody>
      </p:sp>
    </p:spTree>
    <p:extLst>
      <p:ext uri="{BB962C8B-B14F-4D97-AF65-F5344CB8AC3E}">
        <p14:creationId xmlns:p14="http://schemas.microsoft.com/office/powerpoint/2010/main" val="2787124745"/>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229200"/>
            <a:ext cx="8963222" cy="1384995"/>
          </a:xfrm>
          <a:prstGeom prst="rect">
            <a:avLst/>
          </a:prstGeom>
          <a:noFill/>
        </p:spPr>
        <p:txBody>
          <a:bodyPr wrap="square" rtlCol="0">
            <a:spAutoFit/>
          </a:bodyPr>
          <a:lstStyle/>
          <a:p>
            <a:r xmlns:a="http://schemas.openxmlformats.org/drawingml/2006/main">
              <a:rPr lang="el" altLang="ko-KR" sz="2800">
                <a:solidFill>
                  <a:schemeClr val="tx1">
                    <a:lumMod val="65000"/>
                    <a:lumOff val="35000"/>
                  </a:schemeClr>
                </a:solidFill>
              </a:rPr>
              <a:t>Μια μέρα, όταν ο Μωυσής είδε έναν Αιγύπτιο να χτυπά έναν Ισραηλίτη, θύμωσε, πήρε το μέρος του λαού του και σκότωσε τον Αιγύπτιο.</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0769" y="-1"/>
            <a:ext cx="7982461" cy="5301209"/>
          </a:xfrm>
          <a:prstGeom prst="rect">
            <a:avLst/>
          </a:prstGeom>
        </p:spPr>
      </p:pic>
    </p:spTree>
    <p:extLst>
      <p:ext uri="{BB962C8B-B14F-4D97-AF65-F5344CB8AC3E}">
        <p14:creationId xmlns:p14="http://schemas.microsoft.com/office/powerpoint/2010/main" val="2453694872"/>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el" altLang="ko-KR" sz="4000">
                <a:solidFill>
                  <a:srgbClr val="FF0000"/>
                </a:solidFill>
              </a:rPr>
              <a:t>Σημερινή</a:t>
            </a:r>
            <a:r xmlns:a="http://schemas.openxmlformats.org/drawingml/2006/main">
              <a:rPr lang="el" altLang="en-US" sz="4000">
                <a:solidFill>
                  <a:srgbClr val="FF0000"/>
                </a:solidFill>
              </a:rPr>
              <a:t> </a:t>
            </a:r>
            <a:r xmlns:a="http://schemas.openxmlformats.org/drawingml/2006/main">
              <a:rPr lang="el" altLang="ko-KR" sz="4000">
                <a:solidFill>
                  <a:srgbClr val="FF0000"/>
                </a:solidFill>
              </a:rPr>
              <a:t>μάθημα</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91643" y="11260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89806" y="8269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484784"/>
            <a:ext cx="8208912" cy="452431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el" altLang="ko-KR" sz="3600">
                <a:solidFill>
                  <a:schemeClr val="tx1">
                    <a:lumMod val="65000"/>
                    <a:lumOff val="35000"/>
                  </a:schemeClr>
                </a:solidFill>
              </a:rPr>
              <a:t>Όταν πολλοί Ισραηλίτες διέσχισαν την επικίνδυνη έρημο, ο Θεός τους έδειξε αποδείξεις ότι τους καθοδήγησε και τους προστάτευε με τη στήλη του σύννεφου και τη στήλη της φωτιάς.</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el" altLang="ko-KR" sz="3600">
                <a:solidFill>
                  <a:schemeClr val="tx1">
                    <a:lumMod val="65000"/>
                    <a:lumOff val="35000"/>
                  </a:schemeClr>
                </a:solidFill>
              </a:rPr>
              <a:t>Τώρα, ο Θεός είναι μαζί μου και με προστατεύει. Ας ευχαριστήσουμε τον Θεό.</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3485308479"/>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2738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el" altLang="ko-KR" sz="3200"/>
              <a:t>Θεός?</a:t>
            </a:r>
            <a:r xmlns:a="http://schemas.openxmlformats.org/drawingml/2006/main">
              <a:rPr lang="el"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l" altLang="ko-KR" sz="3600">
                <a:solidFill>
                  <a:srgbClr val="C00000"/>
                </a:solidFill>
              </a:rPr>
              <a:t>Θεός..</a:t>
            </a:r>
            <a:endParaRPr xmlns:a="http://schemas.openxmlformats.org/drawingml/2006/main" lang="ko-KR" altLang="en-US" sz="3600">
              <a:solidFill>
                <a:srgbClr val="C00000"/>
              </a:solidFill>
            </a:endParaRPr>
          </a:p>
        </p:txBody>
      </p:sp>
      <p:sp>
        <p:nvSpPr>
          <p:cNvPr id="14" name="TextBox 13"/>
          <p:cNvSpPr txBox="1"/>
          <p:nvPr/>
        </p:nvSpPr>
        <p:spPr>
          <a:xfrm>
            <a:off x="395536" y="2683077"/>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l" altLang="ko-KR" sz="3600">
                <a:solidFill>
                  <a:schemeClr val="tx1">
                    <a:lumMod val="65000"/>
                    <a:lumOff val="35000"/>
                  </a:schemeClr>
                </a:solidFill>
              </a:rPr>
              <a:t>Ο Θεός είναι πάντα μαζί μας.</a:t>
            </a:r>
          </a:p>
          <a:p>
            <a:r xmlns:a="http://schemas.openxmlformats.org/drawingml/2006/main">
              <a:rPr lang="el" altLang="ko-KR" sz="3600">
                <a:solidFill>
                  <a:schemeClr val="tx1">
                    <a:lumMod val="65000"/>
                    <a:lumOff val="35000"/>
                  </a:schemeClr>
                </a:solidFill>
              </a:rPr>
              <a:t>Και μας προστατεύει νύχτα μέρα.</a:t>
            </a:r>
          </a:p>
        </p:txBody>
      </p:sp>
    </p:spTree>
    <p:extLst>
      <p:ext uri="{BB962C8B-B14F-4D97-AF65-F5344CB8AC3E}">
        <p14:creationId xmlns:p14="http://schemas.microsoft.com/office/powerpoint/2010/main" val="3237399110"/>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el" altLang="ko-KR" sz="4000">
                <a:solidFill>
                  <a:srgbClr val="FF0000"/>
                </a:solidFill>
              </a:rPr>
              <a:t>Το σημερινό Κουίζ</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205426" y="82005"/>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25112" y="128829"/>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l" altLang="ko-KR" sz="3600">
                <a:solidFill>
                  <a:schemeClr val="tx1">
                    <a:lumMod val="65000"/>
                    <a:lumOff val="35000"/>
                  </a:schemeClr>
                </a:solidFill>
              </a:rPr>
              <a:t>Όταν οι Ισραηλίτες έφυγαν από την Αίγυπτο, με τι τους καθοδήγησε ο Θεός;</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l" altLang="en-US" sz="2800">
                <a:solidFill>
                  <a:schemeClr val="tx1">
                    <a:lumMod val="65000"/>
                    <a:lumOff val="35000"/>
                  </a:schemeClr>
                </a:solidFill>
              </a:rPr>
              <a:t>① </a:t>
            </a:r>
            <a:r xmlns:a="http://schemas.openxmlformats.org/drawingml/2006/main">
              <a:rPr lang="el" altLang="ko-KR" sz="2800">
                <a:solidFill>
                  <a:schemeClr val="tx1">
                    <a:lumMod val="65000"/>
                    <a:lumOff val="35000"/>
                  </a:schemeClr>
                </a:solidFill>
              </a:rPr>
              <a:t>ο πυλώνας του σύννεφου και ο πυλώνας της φωτιάς</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l" altLang="en-US" sz="2800">
                <a:solidFill>
                  <a:schemeClr val="tx1">
                    <a:lumMod val="65000"/>
                    <a:lumOff val="35000"/>
                  </a:schemeClr>
                </a:solidFill>
              </a:rPr>
              <a:t>② </a:t>
            </a:r>
            <a:r xmlns:a="http://schemas.openxmlformats.org/drawingml/2006/main">
              <a:rPr lang="el" altLang="ko-KR" sz="2800">
                <a:solidFill>
                  <a:schemeClr val="tx1">
                    <a:lumMod val="65000"/>
                    <a:lumOff val="35000"/>
                  </a:schemeClr>
                </a:solidFill>
              </a:rPr>
              <a:t>πουλί και ψάρια</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l" altLang="en-US" sz="2800">
                <a:solidFill>
                  <a:schemeClr val="tx1">
                    <a:lumMod val="65000"/>
                    <a:lumOff val="35000"/>
                  </a:schemeClr>
                </a:solidFill>
              </a:rPr>
              <a:t>③ </a:t>
            </a:r>
            <a:r xmlns:a="http://schemas.openxmlformats.org/drawingml/2006/main">
              <a:rPr lang="el" altLang="ko-KR" sz="2800">
                <a:solidFill>
                  <a:schemeClr val="tx1">
                    <a:lumMod val="65000"/>
                    <a:lumOff val="35000"/>
                  </a:schemeClr>
                </a:solidFill>
              </a:rPr>
              <a:t>ήλιος και φεγγάρι</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7982" y="5148780"/>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l" altLang="en-US" sz="2800">
                <a:solidFill>
                  <a:schemeClr val="tx1">
                    <a:lumMod val="65000"/>
                    <a:lumOff val="35000"/>
                  </a:schemeClr>
                </a:solidFill>
              </a:rPr>
              <a:t>④ </a:t>
            </a:r>
            <a:r xmlns:a="http://schemas.openxmlformats.org/drawingml/2006/main">
              <a:rPr lang="el" altLang="ko-KR" sz="2800">
                <a:solidFill>
                  <a:schemeClr val="tx1">
                    <a:lumMod val="65000"/>
                    <a:lumOff val="35000"/>
                  </a:schemeClr>
                </a:solidFill>
              </a:rPr>
              <a:t>σκύλος και γάτα</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2790801"/>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l" altLang="en-US" sz="2800">
                <a:solidFill>
                  <a:srgbClr val="FF0000"/>
                </a:solidFill>
              </a:rPr>
              <a:t>① </a:t>
            </a:r>
            <a:r xmlns:a="http://schemas.openxmlformats.org/drawingml/2006/main">
              <a:rPr lang="el" altLang="ko-KR" sz="2800">
                <a:solidFill>
                  <a:srgbClr val="FF0000"/>
                </a:solidFill>
              </a:rPr>
              <a:t>ο πυλώνας του σύννεφου και ο πυλώνας της φωτιάς</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249674490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el" altLang="ko-KR" sz="4000">
                <a:solidFill>
                  <a:srgbClr val="FF0000"/>
                </a:solidFill>
              </a:rPr>
              <a:t>Ο σημερινός λόγος</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97721" y="90494"/>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44042"/>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l" altLang="ko-KR" sz="3600">
                <a:solidFill>
                  <a:schemeClr val="tx1">
                    <a:lumMod val="65000"/>
                    <a:lumOff val="35000"/>
                  </a:schemeClr>
                </a:solidFill>
              </a:rPr>
              <a:t>Την ημέρα ο Κύριος πήγαινε μπροστά τους σε στήλη σύννεφου για να τους οδηγήσει στο δρόμο τους και τη νύχτα σε στήλη φωτιάς για να τους φωτίσει, ώστε να μπορούν να ταξιδεύουν μέρα ή νύχτα.</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el" altLang="ko-KR" sz="2800">
                <a:solidFill>
                  <a:schemeClr val="tx1">
                    <a:lumMod val="65000"/>
                    <a:lumOff val="35000"/>
                  </a:schemeClr>
                </a:solidFill>
              </a:rPr>
              <a:t>Έξοδος 13:21</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904921360"/>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leo\Desktop\bk\구약\080 copy.jpg"/>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110626" y="1340769"/>
            <a:ext cx="5044008" cy="496855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79512" y="1412776"/>
            <a:ext cx="2952328"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l" altLang="ko-KR" b="1">
                <a:solidFill>
                  <a:schemeClr val="tx1">
                    <a:lumMod val="50000"/>
                    <a:lumOff val="50000"/>
                  </a:schemeClr>
                </a:solidFill>
              </a:rPr>
              <a:t>Αρ. 19 Ο Λόγος του Θεού</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66202" y="3788212"/>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t="65929"/>
          <a:stretch>
            <a:fillRect/>
          </a:stretch>
        </p:blipFill>
        <p:spPr bwMode="auto">
          <a:xfrm>
            <a:off x="764487" y="5529431"/>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3931114" cy="34778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el" altLang="ko-KR" sz="4400"/>
              <a:t>Οι Ισραηλίτες περνούν από τη διαιρεμένη θάλασσα σε ξηρό έδαφος</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Tree>
    <p:extLst>
      <p:ext uri="{BB962C8B-B14F-4D97-AF65-F5344CB8AC3E}">
        <p14:creationId xmlns:p14="http://schemas.microsoft.com/office/powerpoint/2010/main" val="46326207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el" altLang="ko-KR" sz="4000">
                <a:solidFill>
                  <a:srgbClr val="FF0000"/>
                </a:solidFill>
              </a:rPr>
              <a:t>Ο σημερινός λόγος</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20560" y="11260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98129" y="59740"/>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l" altLang="ko-KR" sz="3600">
                <a:solidFill>
                  <a:schemeClr val="tx1">
                    <a:lumMod val="65000"/>
                    <a:lumOff val="35000"/>
                  </a:schemeClr>
                </a:solidFill>
              </a:rPr>
              <a:t>Τότε ο Μωυσής άπλωσε το χέρι του πάνω από τη θάλασσα, και όλη εκείνη τη νύχτα ο Κύριος έδιωξε τη θάλασσα πίσω με δυνατό ανατολικό άνεμο και τη μετέτρεψε σε στεριά. Τα νερά χωρίστηκαν,</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el" altLang="ko-KR" sz="2800">
                <a:solidFill>
                  <a:schemeClr val="tx1">
                    <a:lumMod val="65000"/>
                    <a:lumOff val="35000"/>
                  </a:schemeClr>
                </a:solidFill>
              </a:rPr>
              <a:t>Εξοδος πλήθους</a:t>
            </a:r>
            <a:r xmlns:a="http://schemas.openxmlformats.org/drawingml/2006/main">
              <a:rPr lang="el" altLang="en-US" sz="2800">
                <a:solidFill>
                  <a:schemeClr val="tx1">
                    <a:lumMod val="65000"/>
                    <a:lumOff val="35000"/>
                  </a:schemeClr>
                </a:solidFill>
              </a:rPr>
              <a:t> </a:t>
            </a:r>
            <a:r xmlns:a="http://schemas.openxmlformats.org/drawingml/2006/main">
              <a:rPr lang="el" altLang="ko-KR" sz="2800">
                <a:solidFill>
                  <a:schemeClr val="tx1">
                    <a:lumMod val="65000"/>
                    <a:lumOff val="35000"/>
                  </a:schemeClr>
                </a:solidFill>
              </a:rPr>
              <a:t>14:</a:t>
            </a:r>
            <a:r xmlns:a="http://schemas.openxmlformats.org/drawingml/2006/main">
              <a:rPr lang="el" altLang="en-US" sz="2800">
                <a:solidFill>
                  <a:schemeClr val="tx1">
                    <a:lumMod val="65000"/>
                    <a:lumOff val="35000"/>
                  </a:schemeClr>
                </a:solidFill>
              </a:rPr>
              <a:t> </a:t>
            </a:r>
            <a:r xmlns:a="http://schemas.openxmlformats.org/drawingml/2006/main">
              <a:rPr lang="el" altLang="ko-KR" sz="2800">
                <a:solidFill>
                  <a:schemeClr val="tx1">
                    <a:lumMod val="65000"/>
                    <a:lumOff val="35000"/>
                  </a:schemeClr>
                </a:solidFill>
              </a:rPr>
              <a:t>21</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23038097"/>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805264"/>
          </a:xfrm>
          <a:prstGeom prst="rect">
            <a:avLst/>
          </a:prstGeom>
        </p:spPr>
      </p:pic>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l" altLang="ko-KR" sz="2800">
                <a:solidFill>
                  <a:schemeClr val="tx1">
                    <a:lumMod val="65000"/>
                    <a:lumOff val="35000"/>
                  </a:schemeClr>
                </a:solidFill>
              </a:rPr>
              <a:t>Ο Μωυσής και οι Ισραηλίτες συνάντησαν την Ερυθρά Θάλασσα στο δρόμο για τη Χαναάν.</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453694872"/>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7383"/>
            <a:ext cx="9144000" cy="5832648"/>
          </a:xfrm>
          <a:prstGeom prst="rect">
            <a:avLst/>
          </a:prstGeom>
        </p:spPr>
      </p:pic>
      <p:sp>
        <p:nvSpPr>
          <p:cNvPr id="5" name="TextBox 4"/>
          <p:cNvSpPr txBox="1"/>
          <p:nvPr/>
        </p:nvSpPr>
        <p:spPr>
          <a:xfrm>
            <a:off x="73274" y="5877272"/>
            <a:ext cx="8963222"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l" altLang="ko-KR" sz="2800">
                <a:solidFill>
                  <a:schemeClr val="tx1">
                    <a:lumMod val="65000"/>
                    <a:lumOff val="35000"/>
                  </a:schemeClr>
                </a:solidFill>
              </a:rPr>
              <a:t>Ο Αιγύπτιος κυνήγησε τους Ισραηλίτες για να τους ξαναπιάσει.</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030085485"/>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92" y="0"/>
            <a:ext cx="9111816" cy="5517232"/>
          </a:xfrm>
          <a:prstGeom prst="rect">
            <a:avLst/>
          </a:prstGeom>
        </p:spPr>
      </p:pic>
      <p:sp>
        <p:nvSpPr>
          <p:cNvPr id="4" name="TextBox 3"/>
          <p:cNvSpPr txBox="1"/>
          <p:nvPr/>
        </p:nvSpPr>
        <p:spPr>
          <a:xfrm>
            <a:off x="73274" y="5502370"/>
            <a:ext cx="9054634"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l" altLang="ko-KR" sz="2800">
                <a:solidFill>
                  <a:schemeClr val="tx1">
                    <a:lumMod val="65000"/>
                    <a:lumOff val="35000"/>
                  </a:schemeClr>
                </a:solidFill>
              </a:rPr>
              <a:t>Τότε, συνέβη ένα υπέροχο πράγμα! Ο Θεός άφησε την Ερυθρά Θάλασσα να χωριστεί και οι Ισραηλίτες να περπατήσουν απέναντι στο ξηρό έδαφος.</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146147376"/>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30" y="-14569"/>
            <a:ext cx="9144000" cy="5315777"/>
          </a:xfrm>
          <a:prstGeom prst="rect">
            <a:avLst/>
          </a:prstGeom>
        </p:spPr>
      </p:pic>
      <p:sp>
        <p:nvSpPr>
          <p:cNvPr id="4" name="TextBox 3"/>
          <p:cNvSpPr txBox="1"/>
          <p:nvPr/>
        </p:nvSpPr>
        <p:spPr>
          <a:xfrm>
            <a:off x="114518" y="5459840"/>
            <a:ext cx="9054634"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l" altLang="ko-KR" sz="2800">
                <a:solidFill>
                  <a:schemeClr val="tx1">
                    <a:lumMod val="65000"/>
                    <a:lumOff val="35000"/>
                  </a:schemeClr>
                </a:solidFill>
              </a:rPr>
              <a:t>Οι Αιγύπτιοι στρατιώτες τους τσάκισαν, αλλά η θάλασσα επέστρεψε ξανά, όλοι οι Αιγύπτιοι στρατιώτες πλημμύρισαν στη θάλασσα. Ούτε ένας από αυτούς δεν επέζησε.</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574512773"/>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9105"/>
            <a:ext cx="9252520" cy="5402321"/>
          </a:xfrm>
          <a:prstGeom prst="rect">
            <a:avLst/>
          </a:prstGeom>
        </p:spPr>
      </p:pic>
      <p:sp>
        <p:nvSpPr>
          <p:cNvPr id="5" name="TextBox 4"/>
          <p:cNvSpPr txBox="1"/>
          <p:nvPr/>
        </p:nvSpPr>
        <p:spPr>
          <a:xfrm>
            <a:off x="90389" y="5477544"/>
            <a:ext cx="8963222" cy="1384995"/>
          </a:xfrm>
          <a:prstGeom prst="rect">
            <a:avLst/>
          </a:prstGeom>
          <a:noFill/>
        </p:spPr>
        <p:txBody>
          <a:bodyPr wrap="square" rtlCol="0">
            <a:spAutoFit/>
          </a:bodyPr>
          <a:lstStyle/>
          <a:p>
            <a:r xmlns:a="http://schemas.openxmlformats.org/drawingml/2006/main">
              <a:rPr lang="el" altLang="ko-KR" sz="2800">
                <a:solidFill>
                  <a:schemeClr val="tx1">
                    <a:lumMod val="65000"/>
                    <a:lumOff val="35000"/>
                  </a:schemeClr>
                </a:solidFill>
              </a:rPr>
              <a:t>Όταν το άκουσε αυτό ο Φαραώ, ο Μωυσής τον φοβήθηκε και έφυγε από τα Ανάκτορα της Αιγύπτου και πήγε να ζήσει στην έρημο της Μαδιάς.</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030085485"/>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7383"/>
            <a:ext cx="9144000" cy="5832647"/>
          </a:xfrm>
          <a:prstGeom prst="rect">
            <a:avLst/>
          </a:prstGeom>
        </p:spPr>
      </p:pic>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l" altLang="ko-KR" sz="2800">
                <a:solidFill>
                  <a:schemeClr val="tx1">
                    <a:lumMod val="65000"/>
                    <a:lumOff val="35000"/>
                  </a:schemeClr>
                </a:solidFill>
              </a:rPr>
              <a:t>Ευχαριστούμε τον Θεό που μας έσωσε! Όλοι οι Ισραηλίτες τραγούδησαν χαρούμενα τραγούδια με μεγάλη χαρά.</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577293911"/>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el" altLang="ko-KR" sz="4000">
                <a:solidFill>
                  <a:srgbClr val="FF0000"/>
                </a:solidFill>
              </a:rPr>
              <a:t>Το σημερινό μάθημα</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218196" y="6856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484784"/>
            <a:ext cx="8208912" cy="452431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el" altLang="ko-KR" sz="3600">
                <a:solidFill>
                  <a:schemeClr val="tx1">
                    <a:lumMod val="65000"/>
                    <a:lumOff val="35000"/>
                  </a:schemeClr>
                </a:solidFill>
              </a:rPr>
              <a:t>Ο Θεός έσωσε τους Ισραηλίτες από την απελπιστική τους κατάσταση.</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el" altLang="ko-KR" sz="3600">
                <a:solidFill>
                  <a:schemeClr val="tx1">
                    <a:lumMod val="65000"/>
                    <a:lumOff val="35000"/>
                  </a:schemeClr>
                </a:solidFill>
              </a:rPr>
              <a:t>Ήμουν επίσης στην κατάσταση να πεθάνω εξαιτίας της αμαρτίας, αλλά ο Θεός έστειλε τον Ιησού για να με σώσει!</a:t>
            </a:r>
          </a:p>
          <a:p>
            <a:pPr xmlns:a="http://schemas.openxmlformats.org/drawingml/2006/main" algn="ctr"/>
            <a:r xmlns:a="http://schemas.openxmlformats.org/drawingml/2006/main">
              <a:rPr lang="el" altLang="ko-KR" sz="3600">
                <a:solidFill>
                  <a:schemeClr val="tx1">
                    <a:lumMod val="65000"/>
                    <a:lumOff val="35000"/>
                  </a:schemeClr>
                </a:solidFill>
              </a:rPr>
              <a:t>Ο Θεός με έσωσε από τον αιώνιο θάνατο!</a:t>
            </a:r>
          </a:p>
          <a:p>
            <a:pPr xmlns:a="http://schemas.openxmlformats.org/drawingml/2006/main" algn="ctr"/>
            <a:r xmlns:a="http://schemas.openxmlformats.org/drawingml/2006/main">
              <a:rPr lang="el" altLang="ko-KR" sz="3600">
                <a:solidFill>
                  <a:schemeClr val="tx1">
                    <a:lumMod val="65000"/>
                    <a:lumOff val="35000"/>
                  </a:schemeClr>
                </a:solidFill>
              </a:rPr>
              <a:t>Ω, Πάτερ Θεέ, σε ευχαριστώ πολύ!</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3485308479"/>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2738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el" altLang="ko-KR" sz="3200"/>
              <a:t>Ο Θεός είναι?</a:t>
            </a:r>
            <a:r xmlns:a="http://schemas.openxmlformats.org/drawingml/2006/main">
              <a:rPr lang="el"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l" altLang="ko-KR" sz="3600">
                <a:solidFill>
                  <a:srgbClr val="C00000"/>
                </a:solidFill>
              </a:rPr>
              <a:t>Θεός.</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l" altLang="ko-KR" sz="3600">
                <a:solidFill>
                  <a:schemeClr val="tx1">
                    <a:lumMod val="65000"/>
                    <a:lumOff val="35000"/>
                  </a:schemeClr>
                </a:solidFill>
              </a:rPr>
              <a:t>Ο Θεός είναι ο σωτήρας μας που σώζει τον λαό του με έναν υπέροχο τρόπο.</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3237399110"/>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el" altLang="ko-KR" sz="4000">
                <a:solidFill>
                  <a:srgbClr val="FF0000"/>
                </a:solidFill>
              </a:rPr>
              <a:t>Το σημερινό Κουίζ</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33499" y="45071"/>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07704" y="106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l" altLang="ko-KR" sz="3600">
                <a:solidFill>
                  <a:schemeClr val="tx1">
                    <a:lumMod val="65000"/>
                    <a:lumOff val="35000"/>
                  </a:schemeClr>
                </a:solidFill>
              </a:rPr>
              <a:t>Πώς πέρασαν οι Ισραηλίτες την Ερυθρά Θάλασσα;</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l" altLang="en-US" sz="2800">
                <a:solidFill>
                  <a:schemeClr val="tx1">
                    <a:lumMod val="65000"/>
                    <a:lumOff val="35000"/>
                  </a:schemeClr>
                </a:solidFill>
              </a:rPr>
              <a:t>① </a:t>
            </a:r>
            <a:r xmlns:a="http://schemas.openxmlformats.org/drawingml/2006/main">
              <a:rPr lang="el" altLang="ko-KR" sz="2800">
                <a:solidFill>
                  <a:schemeClr val="tx1">
                    <a:lumMod val="65000"/>
                    <a:lumOff val="35000"/>
                  </a:schemeClr>
                </a:solidFill>
              </a:rPr>
              <a:t>Ο Θεός τους έστειλε ένα μεγάλο πλοίο.</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l" altLang="en-US" sz="2800">
                <a:solidFill>
                  <a:schemeClr val="tx1">
                    <a:lumMod val="65000"/>
                    <a:lumOff val="35000"/>
                  </a:schemeClr>
                </a:solidFill>
              </a:rPr>
              <a:t>② </a:t>
            </a:r>
            <a:r xmlns:a="http://schemas.openxmlformats.org/drawingml/2006/main">
              <a:rPr lang="el" altLang="ko-KR" sz="2800">
                <a:solidFill>
                  <a:schemeClr val="tx1">
                    <a:lumMod val="65000"/>
                    <a:lumOff val="35000"/>
                  </a:schemeClr>
                </a:solidFill>
              </a:rPr>
              <a:t>Ο Θεός τους άφησε να περπατήσουν στο θαλασσινό νερό.</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l" altLang="en-US" sz="2800">
                <a:solidFill>
                  <a:schemeClr val="tx1">
                    <a:lumMod val="65000"/>
                    <a:lumOff val="35000"/>
                  </a:schemeClr>
                </a:solidFill>
              </a:rPr>
              <a:t>③ </a:t>
            </a:r>
            <a:r xmlns:a="http://schemas.openxmlformats.org/drawingml/2006/main">
              <a:rPr lang="el" altLang="ko-KR" sz="2800">
                <a:solidFill>
                  <a:schemeClr val="tx1">
                    <a:lumMod val="65000"/>
                    <a:lumOff val="35000"/>
                  </a:schemeClr>
                </a:solidFill>
              </a:rPr>
              <a:t>Ο Θεός χώρισε την Ερυθρά Θάλασσα και τους άφησε να συνεχίσουν</a:t>
            </a:r>
          </a:p>
          <a:p>
            <a:r xmlns:a="http://schemas.openxmlformats.org/drawingml/2006/main">
              <a:rPr lang="el" altLang="ko-KR" sz="2800">
                <a:solidFill>
                  <a:schemeClr val="tx1">
                    <a:lumMod val="65000"/>
                    <a:lumOff val="35000"/>
                  </a:schemeClr>
                </a:solidFill>
              </a:rPr>
              <a:t>το ξερό έδαφος.</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30044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l" altLang="en-US" sz="2800">
                <a:solidFill>
                  <a:schemeClr val="tx1">
                    <a:lumMod val="65000"/>
                    <a:lumOff val="35000"/>
                  </a:schemeClr>
                </a:solidFill>
              </a:rPr>
              <a:t>④ </a:t>
            </a:r>
            <a:r xmlns:a="http://schemas.openxmlformats.org/drawingml/2006/main">
              <a:rPr lang="el" altLang="ko-KR" sz="2800">
                <a:solidFill>
                  <a:schemeClr val="tx1">
                    <a:lumMod val="65000"/>
                    <a:lumOff val="35000"/>
                  </a:schemeClr>
                </a:solidFill>
              </a:rPr>
              <a:t>Ο Θεός τους άφησε να πετάξουν πάνω από τη θάλασσα.</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75471"/>
            <a:ext cx="8712968"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l" altLang="en-US" sz="2800">
                <a:solidFill>
                  <a:srgbClr val="FF0000"/>
                </a:solidFill>
              </a:rPr>
              <a:t>③ </a:t>
            </a:r>
            <a:r xmlns:a="http://schemas.openxmlformats.org/drawingml/2006/main">
              <a:rPr lang="el" altLang="ko-KR" sz="2800">
                <a:solidFill>
                  <a:srgbClr val="FF0000"/>
                </a:solidFill>
              </a:rPr>
              <a:t>Ο Θεός χώρισε την Ερυθρά Θάλασσα και τους άφησε να συνεχίσουν</a:t>
            </a:r>
          </a:p>
          <a:p>
            <a:r xmlns:a="http://schemas.openxmlformats.org/drawingml/2006/main">
              <a:rPr lang="el" altLang="ko-KR" sz="2800">
                <a:solidFill>
                  <a:srgbClr val="FF0000"/>
                </a:solidFill>
              </a:rPr>
              <a:t>το ξερό έδαφος.</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249674490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el" altLang="ko-KR" sz="4000">
                <a:solidFill>
                  <a:srgbClr val="FF0000"/>
                </a:solidFill>
              </a:rPr>
              <a:t>Ο σημερινός λόγος</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20560" y="11260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98129" y="59740"/>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l" altLang="ko-KR" sz="3600">
                <a:solidFill>
                  <a:schemeClr val="tx1">
                    <a:lumMod val="65000"/>
                    <a:lumOff val="35000"/>
                  </a:schemeClr>
                </a:solidFill>
              </a:rPr>
              <a:t>Τότε ο Μωυσής άπλωσε το χέρι του πάνω από τη θάλασσα, και όλη εκείνη τη νύχτα ο Κύριος έδιωξε τη θάλασσα πίσω με δυνατό ανατολικό άνεμο και τη μετέτρεψε σε στεριά. Τα νερά χωρίστηκαν,</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el" altLang="ko-KR" sz="2800">
                <a:solidFill>
                  <a:schemeClr val="tx1">
                    <a:lumMod val="65000"/>
                    <a:lumOff val="35000"/>
                  </a:schemeClr>
                </a:solidFill>
              </a:rPr>
              <a:t>Εξοδος πλήθους</a:t>
            </a:r>
            <a:r xmlns:a="http://schemas.openxmlformats.org/drawingml/2006/main">
              <a:rPr lang="el" altLang="en-US" sz="2800">
                <a:solidFill>
                  <a:schemeClr val="tx1">
                    <a:lumMod val="65000"/>
                    <a:lumOff val="35000"/>
                  </a:schemeClr>
                </a:solidFill>
              </a:rPr>
              <a:t> </a:t>
            </a:r>
            <a:r xmlns:a="http://schemas.openxmlformats.org/drawingml/2006/main">
              <a:rPr lang="el" altLang="ko-KR" sz="2800">
                <a:solidFill>
                  <a:schemeClr val="tx1">
                    <a:lumMod val="65000"/>
                    <a:lumOff val="35000"/>
                  </a:schemeClr>
                </a:solidFill>
              </a:rPr>
              <a:t>14:</a:t>
            </a:r>
            <a:r xmlns:a="http://schemas.openxmlformats.org/drawingml/2006/main">
              <a:rPr lang="el" altLang="en-US" sz="2800">
                <a:solidFill>
                  <a:schemeClr val="tx1">
                    <a:lumMod val="65000"/>
                    <a:lumOff val="35000"/>
                  </a:schemeClr>
                </a:solidFill>
              </a:rPr>
              <a:t> </a:t>
            </a:r>
            <a:r xmlns:a="http://schemas.openxmlformats.org/drawingml/2006/main">
              <a:rPr lang="el" altLang="ko-KR" sz="2800">
                <a:solidFill>
                  <a:schemeClr val="tx1">
                    <a:lumMod val="65000"/>
                    <a:lumOff val="35000"/>
                  </a:schemeClr>
                </a:solidFill>
              </a:rPr>
              <a:t>21</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133652139"/>
      </p:ext>
    </p:extLst>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2952328"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l" altLang="ko-KR" b="1">
                <a:solidFill>
                  <a:schemeClr val="tx1">
                    <a:lumMod val="50000"/>
                    <a:lumOff val="50000"/>
                  </a:schemeClr>
                </a:solidFill>
              </a:rPr>
              <a:t>Αρ. 20 Ο Λόγος του Θεού</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7186" y="1916832"/>
            <a:ext cx="3931114"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el" altLang="ko-KR" sz="3600"/>
              <a:t>Θεός που άφησε κάτω το κρέας</a:t>
            </a:r>
            <a:endParaRPr xmlns:a="http://schemas.openxmlformats.org/drawingml/2006/main" lang="ko-KR" altLang="en-US" sz="36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pic>
        <p:nvPicPr>
          <p:cNvPr id="6" name="그림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73016" y="1962617"/>
            <a:ext cx="5364088" cy="3792407"/>
          </a:xfrm>
          <a:prstGeom prst="rect">
            <a:avLst/>
          </a:prstGeom>
        </p:spPr>
      </p:pic>
    </p:spTree>
    <p:extLst>
      <p:ext uri="{BB962C8B-B14F-4D97-AF65-F5344CB8AC3E}">
        <p14:creationId xmlns:p14="http://schemas.microsoft.com/office/powerpoint/2010/main" val="46326207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el" altLang="ko-KR" sz="4000">
                <a:solidFill>
                  <a:srgbClr val="FF0000"/>
                </a:solidFill>
              </a:rPr>
              <a:t>Ο σημερινός λόγος</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33499" y="6241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58763" y="6241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700808"/>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l" altLang="ko-KR" sz="3600">
                <a:solidFill>
                  <a:schemeClr val="bg1">
                    <a:lumMod val="50000"/>
                  </a:schemeClr>
                </a:solidFill>
              </a:rPr>
              <a:t>"Άκουσα τη γκρίνια των Ισραηλιτών. Πες τους: "Το λυκόφως θα φάτε κρέας, και το πρωί θα χορτάσετε με ψωμί. Τότε θα μάθετε ότι εγώ είμαι ο Κύριος ο Θεός σας". "</a:t>
            </a:r>
            <a:endParaRPr xmlns:a="http://schemas.openxmlformats.org/drawingml/2006/main" lang="ko-KR" altLang="en-US" sz="3600">
              <a:solidFill>
                <a:schemeClr val="bg1">
                  <a:lumMod val="50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el" altLang="ko-KR" sz="2800">
                <a:solidFill>
                  <a:schemeClr val="tx1">
                    <a:lumMod val="65000"/>
                    <a:lumOff val="35000"/>
                  </a:schemeClr>
                </a:solidFill>
              </a:rPr>
              <a:t>Εξοδος πλήθους</a:t>
            </a:r>
            <a:r xmlns:a="http://schemas.openxmlformats.org/drawingml/2006/main">
              <a:rPr lang="el" altLang="en-US" sz="2800">
                <a:solidFill>
                  <a:schemeClr val="tx1">
                    <a:lumMod val="65000"/>
                    <a:lumOff val="35000"/>
                  </a:schemeClr>
                </a:solidFill>
              </a:rPr>
              <a:t>  </a:t>
            </a:r>
            <a:r xmlns:a="http://schemas.openxmlformats.org/drawingml/2006/main">
              <a:rPr lang="el" altLang="ko-KR" sz="2800">
                <a:solidFill>
                  <a:schemeClr val="tx1">
                    <a:lumMod val="65000"/>
                    <a:lumOff val="35000"/>
                  </a:schemeClr>
                </a:solidFill>
              </a:rPr>
              <a:t>16:12</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23038097"/>
      </p:ext>
    </p:extLst>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l" altLang="ko-KR" sz="2800">
                <a:solidFill>
                  <a:schemeClr val="tx1">
                    <a:lumMod val="65000"/>
                    <a:lumOff val="35000"/>
                  </a:schemeClr>
                </a:solidFill>
              </a:rPr>
              <a:t>Οι Ισραηλίτες δεν είχαν φαγητό στην έρημο. Τότε γκρίνιαξαν εναντίον του Μωυσή και του Θεού.</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4662" y="12941"/>
            <a:ext cx="8294675" cy="5864332"/>
          </a:xfrm>
          <a:prstGeom prst="rect">
            <a:avLst/>
          </a:prstGeom>
        </p:spPr>
      </p:pic>
    </p:spTree>
    <p:extLst>
      <p:ext uri="{BB962C8B-B14F-4D97-AF65-F5344CB8AC3E}">
        <p14:creationId xmlns:p14="http://schemas.microsoft.com/office/powerpoint/2010/main" val="2453694872"/>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l" altLang="ko-KR" sz="2800">
                <a:solidFill>
                  <a:schemeClr val="tx1">
                    <a:lumMod val="65000"/>
                    <a:lumOff val="35000"/>
                  </a:schemeClr>
                </a:solidFill>
              </a:rPr>
              <a:t>Τότε ο Κύριος είπε στον Μωυσή. «Θα ρίξω τροφή από τον παράδεισο για σένα».</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50" y="0"/>
            <a:ext cx="8312978" cy="5877272"/>
          </a:xfrm>
          <a:prstGeom prst="rect">
            <a:avLst/>
          </a:prstGeom>
        </p:spPr>
      </p:pic>
    </p:spTree>
    <p:extLst>
      <p:ext uri="{BB962C8B-B14F-4D97-AF65-F5344CB8AC3E}">
        <p14:creationId xmlns:p14="http://schemas.microsoft.com/office/powerpoint/2010/main" val="3030085485"/>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l" altLang="ko-KR" sz="2800">
                <a:solidFill>
                  <a:schemeClr val="tx1">
                    <a:lumMod val="65000"/>
                    <a:lumOff val="35000"/>
                  </a:schemeClr>
                </a:solidFill>
              </a:rPr>
              <a:t>Το πρωί, λεπτές νιφάδες σαν παγετός εμφανίστηκαν στο πάτωμα της ερήμου.</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92" y="0"/>
            <a:ext cx="9144000" cy="5696744"/>
          </a:xfrm>
          <a:prstGeom prst="rect">
            <a:avLst/>
          </a:prstGeom>
        </p:spPr>
      </p:pic>
    </p:spTree>
    <p:extLst>
      <p:ext uri="{BB962C8B-B14F-4D97-AF65-F5344CB8AC3E}">
        <p14:creationId xmlns:p14="http://schemas.microsoft.com/office/powerpoint/2010/main" val="2146147376"/>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p>
            <a:r xmlns:a="http://schemas.openxmlformats.org/drawingml/2006/main">
              <a:rPr lang="el" altLang="ko-KR" sz="2800">
                <a:solidFill>
                  <a:schemeClr val="tx1">
                    <a:lumMod val="65000"/>
                    <a:lumOff val="35000"/>
                  </a:schemeClr>
                </a:solidFill>
              </a:rPr>
              <a:t>Ο Μωυσής έζησε ως βοσκός 40 χρόνια και στο τέλος έγινε 80 ετών.</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8992" y="-11699"/>
            <a:ext cx="8335008" cy="5892480"/>
          </a:xfrm>
          <a:prstGeom prst="rect">
            <a:avLst/>
          </a:prstGeom>
        </p:spPr>
      </p:pic>
    </p:spTree>
    <p:extLst>
      <p:ext uri="{BB962C8B-B14F-4D97-AF65-F5344CB8AC3E}">
        <p14:creationId xmlns:p14="http://schemas.microsoft.com/office/powerpoint/2010/main" val="2146147376"/>
      </p:ext>
    </p:extLst>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4683" y="5301208"/>
            <a:ext cx="9054634"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l" altLang="ko-KR" sz="2800">
                <a:solidFill>
                  <a:schemeClr val="tx1">
                    <a:lumMod val="65000"/>
                    <a:lumOff val="35000"/>
                  </a:schemeClr>
                </a:solidFill>
              </a:rPr>
              <a:t>Το βράδυ ήρθε ορτύκι από πάνω τους και έπεσε κάτω και σκέπασε το στρατόπεδο. Τα μάζευαν, τα μαγείρεψαν και τα έφαγαν. Δεν πεινούσαν ούτε στην έρημο.</a:t>
            </a:r>
            <a:endParaRPr xmlns:a="http://schemas.openxmlformats.org/drawingml/2006/main" lang="ko-KR" altLang="en-US" sz="2800">
              <a:solidFill>
                <a:schemeClr val="tx1">
                  <a:lumMod val="65000"/>
                  <a:lumOff val="35000"/>
                </a:schemeClr>
              </a:solidFill>
            </a:endParaRPr>
          </a:p>
        </p:txBody>
      </p:sp>
      <p:pic>
        <p:nvPicPr>
          <p:cNvPr id="2054" name="Picture 6" descr="http://thumbs.dreamstime.com/z/many-birds-flying-sky-silhouettes-pigeons-motion-blur-isolated-white-36555473.jpg"/>
          <p:cNvPicPr>
            <a:picLocks noChangeAspect="1" noChangeArrowheads="1"/>
          </p:cNvPicPr>
          <p:nvPr/>
        </p:nvPicPr>
        <p:blipFill>
          <a:blip r:embed="rId2">
            <a:extLst>
              <a:ext uri="{28A0092B-C50C-407E-A947-70E740481C1C}">
                <a14:useLocalDpi xmlns:a14="http://schemas.microsoft.com/office/drawing/2010/main" val="0"/>
              </a:ext>
            </a:extLst>
          </a:blip>
          <a:srcRect b="9874"/>
          <a:stretch>
            <a:fillRect/>
          </a:stretch>
        </p:blipFill>
        <p:spPr bwMode="auto">
          <a:xfrm>
            <a:off x="0" y="1"/>
            <a:ext cx="9144000" cy="4941168"/>
          </a:xfrm>
          <a:prstGeom prst="rect">
            <a:avLst/>
          </a:prstGeom>
          <a:noFill/>
          <a:extLst>
            <a:ext uri="{909E8E84-426E-40DD-AFC4-6F175D3DCCD1}">
              <a14:hiddenFill xmlns:a14="http://schemas.microsoft.com/office/drawing/2010/main">
                <a:solidFill>
                  <a:srgbClr val="FFFFFF"/>
                </a:solidFill>
              </a14:hiddenFill>
            </a:ext>
          </a:extLst>
        </p:spPr>
      </p:pic>
      <p:pic>
        <p:nvPicPr>
          <p:cNvPr id="5" name="그림 4"/>
          <p:cNvPicPr>
            <a:picLocks noChangeAspect="1"/>
          </p:cNvPicPr>
          <p:nvPr/>
        </p:nvPicPr>
        <p:blipFill>
          <a:blip r:embed="rId3">
            <a:extLst>
              <a:ext uri="{28A0092B-C50C-407E-A947-70E740481C1C}">
                <a14:useLocalDpi xmlns:a14="http://schemas.microsoft.com/office/drawing/2010/main" val="0"/>
              </a:ext>
            </a:extLst>
          </a:blip>
          <a:srcRect t="30137"/>
          <a:stretch>
            <a:fillRect/>
          </a:stretch>
        </p:blipFill>
        <p:spPr>
          <a:xfrm>
            <a:off x="3707904" y="2470585"/>
            <a:ext cx="5323754" cy="2629555"/>
          </a:xfrm>
          <a:prstGeom prst="rect">
            <a:avLst/>
          </a:prstGeom>
        </p:spPr>
      </p:pic>
    </p:spTree>
    <p:extLst>
      <p:ext uri="{BB962C8B-B14F-4D97-AF65-F5344CB8AC3E}">
        <p14:creationId xmlns:p14="http://schemas.microsoft.com/office/powerpoint/2010/main" val="1608050306"/>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05264"/>
            <a:ext cx="9054634" cy="89255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l" altLang="ko-KR" sz="2600">
                <a:solidFill>
                  <a:schemeClr val="tx1">
                    <a:lumMod val="65000"/>
                    <a:lumOff val="35000"/>
                  </a:schemeClr>
                </a:solidFill>
              </a:rPr>
              <a:t>"Ευχαριστώ Θεέ μου!" Ο Μωυσής και ο λαός των Ισραηλιτών έμειναν έκπληκτοι με την παντοδύναμη δύναμη του Θεού.</a:t>
            </a:r>
            <a:endParaRPr xmlns:a="http://schemas.openxmlformats.org/drawingml/2006/main" lang="ko-KR" altLang="en-US" sz="26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1974" y="0"/>
            <a:ext cx="8083959" cy="5715000"/>
          </a:xfrm>
          <a:prstGeom prst="rect">
            <a:avLst/>
          </a:prstGeom>
        </p:spPr>
      </p:pic>
    </p:spTree>
    <p:extLst>
      <p:ext uri="{BB962C8B-B14F-4D97-AF65-F5344CB8AC3E}">
        <p14:creationId xmlns:p14="http://schemas.microsoft.com/office/powerpoint/2010/main" val="1269417316"/>
      </p:ext>
    </p:extLst>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el" altLang="ko-KR" sz="4000">
                <a:solidFill>
                  <a:srgbClr val="FF0000"/>
                </a:solidFill>
              </a:rPr>
              <a:t>Το σημερινό μάθημα</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33499" y="3129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835696" y="8269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330890"/>
            <a:ext cx="8208912" cy="452431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el" altLang="ko-KR" sz="3600">
                <a:solidFill>
                  <a:schemeClr val="tx1">
                    <a:lumMod val="65000"/>
                    <a:lumOff val="35000"/>
                  </a:schemeClr>
                </a:solidFill>
              </a:rPr>
              <a:t>Ο Θεός παρείχε στο λαό Του καθημερινή τροφή με καταπληκτικό τρόπο και την παντοδύναμη δύναμή Του ακόμη και στην έρημο όπου δεν μπορούσαν να βρουν καθόλου.</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el" altLang="ko-KR" sz="3600">
                <a:solidFill>
                  <a:schemeClr val="tx1">
                    <a:lumMod val="65000"/>
                    <a:lumOff val="35000"/>
                  </a:schemeClr>
                </a:solidFill>
              </a:rPr>
              <a:t>Πιστεύουμε ότι ο Θεός θα μας παρέχει πιστά τις ανάγκες μας με τον υπέροχο τρόπο Του.</a:t>
            </a:r>
          </a:p>
        </p:txBody>
      </p:sp>
    </p:spTree>
    <p:extLst>
      <p:ext uri="{BB962C8B-B14F-4D97-AF65-F5344CB8AC3E}">
        <p14:creationId xmlns:p14="http://schemas.microsoft.com/office/powerpoint/2010/main" val="3485308479"/>
      </p:ext>
    </p:extLst>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33268" y="206953"/>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el" altLang="ko-KR" sz="3200"/>
              <a:t>Ο Θεός είναι?</a:t>
            </a:r>
            <a:r xmlns:a="http://schemas.openxmlformats.org/drawingml/2006/main">
              <a:rPr lang="el"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l" altLang="ko-KR" sz="3600">
                <a:solidFill>
                  <a:srgbClr val="C00000"/>
                </a:solidFill>
              </a:rPr>
              <a:t>Θεός..</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2308324"/>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l" altLang="ko-KR" sz="3600">
                <a:solidFill>
                  <a:schemeClr val="tx1">
                    <a:lumMod val="65000"/>
                    <a:lumOff val="35000"/>
                  </a:schemeClr>
                </a:solidFill>
              </a:rPr>
              <a:t>Είναι θαυμάσιος Θεός που γνωρίζει τις ανάγκες μας εκ των προτέρων και τους παρέχει με τον καταπληκτικό τρόπο Του.</a:t>
            </a:r>
          </a:p>
          <a:p>
            <a:endParaRPr lang="en-US" altLang="ko-KR" sz="3600">
              <a:solidFill>
                <a:schemeClr val="tx1">
                  <a:lumMod val="65000"/>
                  <a:lumOff val="35000"/>
                </a:schemeClr>
              </a:solidFill>
            </a:endParaRPr>
          </a:p>
        </p:txBody>
      </p:sp>
    </p:spTree>
    <p:extLst>
      <p:ext uri="{BB962C8B-B14F-4D97-AF65-F5344CB8AC3E}">
        <p14:creationId xmlns:p14="http://schemas.microsoft.com/office/powerpoint/2010/main" val="3237399110"/>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el" altLang="ko-KR" sz="4000">
                <a:solidFill>
                  <a:srgbClr val="FF0000"/>
                </a:solidFill>
              </a:rPr>
              <a:t>Το σημερινό Κουίζ</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379495" y="61465"/>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07704" y="101949"/>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l" altLang="ko-KR" sz="3600">
                <a:solidFill>
                  <a:schemeClr val="tx1">
                    <a:lumMod val="65000"/>
                    <a:lumOff val="35000"/>
                  </a:schemeClr>
                </a:solidFill>
              </a:rPr>
              <a:t>Τι παρείχε ο Θεός στον λαό Του που πεινά;</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l" altLang="en-US" sz="2800">
                <a:solidFill>
                  <a:schemeClr val="tx1">
                    <a:lumMod val="65000"/>
                    <a:lumOff val="35000"/>
                  </a:schemeClr>
                </a:solidFill>
              </a:rPr>
              <a:t>① </a:t>
            </a:r>
            <a:r xmlns:a="http://schemas.openxmlformats.org/drawingml/2006/main">
              <a:rPr lang="el" altLang="ko-KR" sz="2800">
                <a:solidFill>
                  <a:schemeClr val="tx1">
                    <a:lumMod val="65000"/>
                    <a:lumOff val="35000"/>
                  </a:schemeClr>
                </a:solidFill>
              </a:rPr>
              <a:t>Μάννα και Ορτύκια</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l" altLang="en-US" sz="2800">
                <a:solidFill>
                  <a:schemeClr val="tx1">
                    <a:lumMod val="65000"/>
                    <a:lumOff val="35000"/>
                  </a:schemeClr>
                </a:solidFill>
              </a:rPr>
              <a:t>② </a:t>
            </a:r>
            <a:r xmlns:a="http://schemas.openxmlformats.org/drawingml/2006/main">
              <a:rPr lang="el" altLang="ko-KR" sz="2800">
                <a:solidFill>
                  <a:schemeClr val="tx1">
                    <a:lumMod val="65000"/>
                    <a:lumOff val="35000"/>
                  </a:schemeClr>
                </a:solidFill>
              </a:rPr>
              <a:t>Ψωμί και γάλα</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l" altLang="en-US" sz="2800">
                <a:solidFill>
                  <a:schemeClr val="tx1">
                    <a:lumMod val="65000"/>
                    <a:lumOff val="35000"/>
                  </a:schemeClr>
                </a:solidFill>
              </a:rPr>
              <a:t>③ </a:t>
            </a:r>
            <a:r xmlns:a="http://schemas.openxmlformats.org/drawingml/2006/main">
              <a:rPr lang="el" altLang="ko-KR" sz="2800">
                <a:solidFill>
                  <a:schemeClr val="tx1">
                    <a:lumMod val="65000"/>
                    <a:lumOff val="35000"/>
                  </a:schemeClr>
                </a:solidFill>
              </a:rPr>
              <a:t>Κρέας και Νερό</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l" altLang="en-US" sz="2800">
                <a:solidFill>
                  <a:schemeClr val="tx1">
                    <a:lumMod val="65000"/>
                    <a:lumOff val="35000"/>
                  </a:schemeClr>
                </a:solidFill>
              </a:rPr>
              <a:t>④ </a:t>
            </a:r>
            <a:r xmlns:a="http://schemas.openxmlformats.org/drawingml/2006/main">
              <a:rPr lang="el" altLang="ko-KR" sz="2800">
                <a:solidFill>
                  <a:schemeClr val="tx1">
                    <a:lumMod val="65000"/>
                    <a:lumOff val="35000"/>
                  </a:schemeClr>
                </a:solidFill>
              </a:rPr>
              <a:t>Ρύζι και σούπα</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2790801"/>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l" altLang="en-US" sz="2800">
                <a:solidFill>
                  <a:srgbClr val="FF0000"/>
                </a:solidFill>
              </a:rPr>
              <a:t>① </a:t>
            </a:r>
            <a:r xmlns:a="http://schemas.openxmlformats.org/drawingml/2006/main">
              <a:rPr lang="el" altLang="ko-KR" sz="2800">
                <a:solidFill>
                  <a:srgbClr val="FF0000"/>
                </a:solidFill>
              </a:rPr>
              <a:t>Μάννα και Ορτύκια</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249674490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el" altLang="ko-KR" sz="4000">
                <a:solidFill>
                  <a:srgbClr val="FF0000"/>
                </a:solidFill>
              </a:rPr>
              <a:t>Ο σημερινός λόγος</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33499" y="6241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835696" y="6241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700808"/>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l" altLang="ko-KR" sz="3600">
                <a:solidFill>
                  <a:schemeClr val="bg1">
                    <a:lumMod val="50000"/>
                  </a:schemeClr>
                </a:solidFill>
              </a:rPr>
              <a:t>"Άκουσα τη γκρίνια των Ισραηλιτών. Πες τους: "Το λυκόφως θα φάτε κρέας, και το πρωί θα χορτάσετε με ψωμί. Τότε θα μάθετε ότι εγώ είμαι ο Κύριος ο Θεός σας". "</a:t>
            </a:r>
            <a:endParaRPr xmlns:a="http://schemas.openxmlformats.org/drawingml/2006/main" lang="ko-KR" altLang="en-US" sz="3600">
              <a:solidFill>
                <a:schemeClr val="bg1">
                  <a:lumMod val="50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el" altLang="ko-KR" sz="2800">
                <a:solidFill>
                  <a:schemeClr val="tx1">
                    <a:lumMod val="65000"/>
                    <a:lumOff val="35000"/>
                  </a:schemeClr>
                </a:solidFill>
              </a:rPr>
              <a:t>Εξοδος πλήθους</a:t>
            </a:r>
            <a:r xmlns:a="http://schemas.openxmlformats.org/drawingml/2006/main">
              <a:rPr lang="el" altLang="en-US" sz="2800">
                <a:solidFill>
                  <a:schemeClr val="tx1">
                    <a:lumMod val="65000"/>
                    <a:lumOff val="35000"/>
                  </a:schemeClr>
                </a:solidFill>
              </a:rPr>
              <a:t>  </a:t>
            </a:r>
            <a:r xmlns:a="http://schemas.openxmlformats.org/drawingml/2006/main">
              <a:rPr lang="el" altLang="ko-KR" sz="2800">
                <a:solidFill>
                  <a:schemeClr val="tx1">
                    <a:lumMod val="65000"/>
                    <a:lumOff val="35000"/>
                  </a:schemeClr>
                </a:solidFill>
              </a:rPr>
              <a:t>16:12</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43270788"/>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2952328" cy="369332"/>
          </a:xfrm>
          <a:prstGeom prst="rect">
            <a:avLst/>
          </a:prstGeom>
          <a:noFill/>
        </p:spPr>
        <p:txBody>
          <a:bodyPr wrap="square" rtlCol="0">
            <a:spAutoFit/>
          </a:bodyPr>
          <a:lstStyle/>
          <a:p>
            <a:r xmlns:a="http://schemas.openxmlformats.org/drawingml/2006/main">
              <a:rPr lang="el" altLang="ko-KR" b="1">
                <a:solidFill>
                  <a:schemeClr val="tx1">
                    <a:lumMod val="50000"/>
                    <a:lumOff val="50000"/>
                  </a:schemeClr>
                </a:solidFill>
              </a:rPr>
              <a:t>Οχι.</a:t>
            </a:r>
            <a:r xmlns:a="http://schemas.openxmlformats.org/drawingml/2006/main">
              <a:rPr lang="el" altLang="en-US" b="1">
                <a:solidFill>
                  <a:schemeClr val="tx1">
                    <a:lumMod val="50000"/>
                    <a:lumOff val="50000"/>
                  </a:schemeClr>
                </a:solidFill>
              </a:rPr>
              <a:t> </a:t>
            </a:r>
            <a:r xmlns:a="http://schemas.openxmlformats.org/drawingml/2006/main">
              <a:rPr lang="el" altLang="ko-KR" b="1">
                <a:solidFill>
                  <a:schemeClr val="tx1">
                    <a:lumMod val="50000"/>
                    <a:lumOff val="50000"/>
                  </a:schemeClr>
                </a:solidFill>
              </a:rPr>
              <a:t>21 Ο Λόγος του Θεού</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4176464" cy="1323439"/>
          </a:xfrm>
          <a:prstGeom prst="rect">
            <a:avLst/>
          </a:prstGeom>
          <a:noFill/>
        </p:spPr>
        <p:txBody>
          <a:bodyPr wrap="square" rtlCol="0">
            <a:spAutoFit/>
          </a:bodyPr>
          <a:lstStyle/>
          <a:p>
            <a:pPr xmlns:a="http://schemas.openxmlformats.org/drawingml/2006/main" algn="ctr"/>
            <a:r xmlns:a="http://schemas.openxmlformats.org/drawingml/2006/main">
              <a:rPr lang="el" altLang="ko-KR" sz="4000"/>
              <a:t>Οι δέκα εντολές</a:t>
            </a:r>
            <a:endParaRPr xmlns:a="http://schemas.openxmlformats.org/drawingml/2006/main" lang="ko-KR" altLang="en-US"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7" name="그림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11960" y="1982740"/>
            <a:ext cx="4929496" cy="3606522"/>
          </a:xfrm>
          <a:prstGeom prst="rect">
            <a:avLst/>
          </a:prstGeom>
        </p:spPr>
      </p:pic>
    </p:spTree>
    <p:extLst>
      <p:ext uri="{BB962C8B-B14F-4D97-AF65-F5344CB8AC3E}">
        <p14:creationId xmlns:p14="http://schemas.microsoft.com/office/powerpoint/2010/main" val="233507605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el" altLang="ko-KR" sz="4000">
                <a:solidFill>
                  <a:srgbClr val="FF0000"/>
                </a:solidFill>
              </a:rPr>
              <a:t>Ο σημερινός λόγος</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7621" y="59118"/>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25112" y="8056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p>
            <a:r xmlns:a="http://schemas.openxmlformats.org/drawingml/2006/main">
              <a:rPr lang="el" altLang="ko-KR" sz="3600">
                <a:solidFill>
                  <a:schemeClr val="tx1">
                    <a:lumMod val="65000"/>
                    <a:lumOff val="35000"/>
                  </a:schemeClr>
                </a:solidFill>
              </a:rPr>
              <a:t>Ο Μωυσής ήταν εκεί με τον Κύριο σαράντα ημέρες και σαράντα νύχτες χωρίς να φάει</a:t>
            </a:r>
          </a:p>
          <a:p>
            <a:r xmlns:a="http://schemas.openxmlformats.org/drawingml/2006/main">
              <a:rPr lang="el" altLang="ko-KR" sz="3600">
                <a:solidFill>
                  <a:schemeClr val="tx1">
                    <a:lumMod val="65000"/>
                    <a:lumOff val="35000"/>
                  </a:schemeClr>
                </a:solidFill>
              </a:rPr>
              <a:t>ψωμί ή πόσιμο νερό. Και έγραψε στις πλάκες τα λόγια της διαθήκης, τις Δέκα Εντολές.</a:t>
            </a:r>
          </a:p>
        </p:txBody>
      </p:sp>
      <p:sp>
        <p:nvSpPr>
          <p:cNvPr id="24" name="TextBox 23"/>
          <p:cNvSpPr txBox="1"/>
          <p:nvPr/>
        </p:nvSpPr>
        <p:spPr>
          <a:xfrm>
            <a:off x="4932040" y="4922004"/>
            <a:ext cx="3850654" cy="523220"/>
          </a:xfrm>
          <a:prstGeom prst="rect">
            <a:avLst/>
          </a:prstGeom>
          <a:noFill/>
        </p:spPr>
        <p:txBody>
          <a:bodyPr wrap="square" rtlCol="0">
            <a:spAutoFit/>
          </a:bodyPr>
          <a:lstStyle/>
          <a:p>
            <a:pPr xmlns:a="http://schemas.openxmlformats.org/drawingml/2006/main" algn="r"/>
            <a:r xmlns:a="http://schemas.openxmlformats.org/drawingml/2006/main">
              <a:rPr lang="el" altLang="ko-KR" sz="2800">
                <a:solidFill>
                  <a:schemeClr val="tx1">
                    <a:lumMod val="65000"/>
                    <a:lumOff val="35000"/>
                  </a:schemeClr>
                </a:solidFill>
              </a:rPr>
              <a:t>Έξοδος 34:28</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457032025"/>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8" y="5445224"/>
            <a:ext cx="8963222" cy="1384995"/>
          </a:xfrm>
          <a:prstGeom prst="rect">
            <a:avLst/>
          </a:prstGeom>
          <a:noFill/>
        </p:spPr>
        <p:txBody>
          <a:bodyPr wrap="square" rtlCol="0">
            <a:spAutoFit/>
          </a:bodyPr>
          <a:lstStyle/>
          <a:p>
            <a:r xmlns:a="http://schemas.openxmlformats.org/drawingml/2006/main">
              <a:rPr lang="el" altLang="ko-KR" sz="2800">
                <a:solidFill>
                  <a:schemeClr val="tx1">
                    <a:lumMod val="65000"/>
                    <a:lumOff val="35000"/>
                  </a:schemeClr>
                </a:solidFill>
              </a:rPr>
              <a:t>Οι Ισραηλίτες έφτασαν στο όρος Χωρήβ (το όρος Σινά). Η δόξα του Κυρίου Θεού ήταν γεμάτη στο Όρος Σινά (Όρος Χωρήμπ).</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9143999" cy="5445225"/>
          </a:xfrm>
          <a:prstGeom prst="rect">
            <a:avLst/>
          </a:prstGeom>
        </p:spPr>
      </p:pic>
    </p:spTree>
    <p:extLst>
      <p:ext uri="{BB962C8B-B14F-4D97-AF65-F5344CB8AC3E}">
        <p14:creationId xmlns:p14="http://schemas.microsoft.com/office/powerpoint/2010/main" val="2869076154"/>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0033" y="6995"/>
            <a:ext cx="8183932" cy="5798269"/>
          </a:xfrm>
          <a:prstGeom prst="rect">
            <a:avLst/>
          </a:prstGeom>
        </p:spPr>
      </p:pic>
      <p:sp>
        <p:nvSpPr>
          <p:cNvPr id="5" name="TextBox 4"/>
          <p:cNvSpPr txBox="1"/>
          <p:nvPr/>
        </p:nvSpPr>
        <p:spPr>
          <a:xfrm>
            <a:off x="73274" y="5787261"/>
            <a:ext cx="8963222" cy="954107"/>
          </a:xfrm>
          <a:prstGeom prst="rect">
            <a:avLst/>
          </a:prstGeom>
          <a:noFill/>
        </p:spPr>
        <p:txBody>
          <a:bodyPr wrap="square" rtlCol="0">
            <a:spAutoFit/>
          </a:bodyPr>
          <a:lstStyle/>
          <a:p>
            <a:r xmlns:a="http://schemas.openxmlformats.org/drawingml/2006/main">
              <a:rPr lang="el" altLang="ko-KR" sz="2800">
                <a:solidFill>
                  <a:schemeClr val="tx1">
                    <a:lumMod val="65000"/>
                    <a:lumOff val="35000"/>
                  </a:schemeClr>
                </a:solidFill>
              </a:rPr>
              <a:t>Ο Θεός είπε στον Μωυσή: «Ανέβα σε μένα στο βουνό». Ο Μωυσής ανέβηκε στο βουνό του Θεού.</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921325186"/>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2598" y="5517232"/>
            <a:ext cx="9054634" cy="1384995"/>
          </a:xfrm>
          <a:prstGeom prst="rect">
            <a:avLst/>
          </a:prstGeom>
          <a:noFill/>
        </p:spPr>
        <p:txBody>
          <a:bodyPr wrap="square" rtlCol="0">
            <a:spAutoFit/>
          </a:bodyPr>
          <a:lstStyle/>
          <a:p>
            <a:r xmlns:a="http://schemas.openxmlformats.org/drawingml/2006/main">
              <a:rPr lang="el" altLang="ko-KR" sz="2800">
                <a:solidFill>
                  <a:schemeClr val="tx1">
                    <a:lumMod val="65000"/>
                    <a:lumOff val="35000"/>
                  </a:schemeClr>
                </a:solidFill>
              </a:rPr>
              <a:t>Μια μέρα, ο Θεός τον φώναξε μέσα στον φλεγόμενο θάμνο και του είπε. «Σε στέλνω στον Φαραώ για να σώσεις τον λαό μου, τους Ισραηλίτες, από την Αίγυπτο».</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712"/>
            <a:ext cx="9144000" cy="5545944"/>
          </a:xfrm>
          <a:prstGeom prst="rect">
            <a:avLst/>
          </a:prstGeom>
        </p:spPr>
      </p:pic>
    </p:spTree>
    <p:extLst>
      <p:ext uri="{BB962C8B-B14F-4D97-AF65-F5344CB8AC3E}">
        <p14:creationId xmlns:p14="http://schemas.microsoft.com/office/powerpoint/2010/main" val="2574512773"/>
      </p:ext>
    </p:extLst>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9366" y="6021288"/>
            <a:ext cx="9054634" cy="523220"/>
          </a:xfrm>
          <a:prstGeom prst="rect">
            <a:avLst/>
          </a:prstGeom>
          <a:noFill/>
        </p:spPr>
        <p:txBody>
          <a:bodyPr wrap="square" rtlCol="0">
            <a:spAutoFit/>
          </a:bodyPr>
          <a:lstStyle/>
          <a:p>
            <a:r xmlns:a="http://schemas.openxmlformats.org/drawingml/2006/main">
              <a:rPr lang="el" altLang="ko-KR" sz="2800">
                <a:solidFill>
                  <a:schemeClr val="tx1">
                    <a:lumMod val="65000"/>
                    <a:lumOff val="35000"/>
                  </a:schemeClr>
                </a:solidFill>
              </a:rPr>
              <a:t>Ο Κύριος ο Θεός συνάντησε στο όρος Χωρήβ.</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8043" y="-11699"/>
            <a:ext cx="8316906" cy="5892480"/>
          </a:xfrm>
          <a:prstGeom prst="rect">
            <a:avLst/>
          </a:prstGeom>
        </p:spPr>
      </p:pic>
    </p:spTree>
    <p:extLst>
      <p:ext uri="{BB962C8B-B14F-4D97-AF65-F5344CB8AC3E}">
        <p14:creationId xmlns:p14="http://schemas.microsoft.com/office/powerpoint/2010/main" val="1257695559"/>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5473005"/>
            <a:ext cx="9054634" cy="1384995"/>
          </a:xfrm>
          <a:prstGeom prst="rect">
            <a:avLst/>
          </a:prstGeom>
          <a:noFill/>
        </p:spPr>
        <p:txBody>
          <a:bodyPr wrap="square" rtlCol="0">
            <a:spAutoFit/>
          </a:bodyPr>
          <a:lstStyle/>
          <a:p>
            <a:r xmlns:a="http://schemas.openxmlformats.org/drawingml/2006/main">
              <a:rPr lang="el" altLang="ko-KR" sz="2800">
                <a:solidFill>
                  <a:schemeClr val="tx1">
                    <a:lumMod val="65000"/>
                    <a:lumOff val="35000"/>
                  </a:schemeClr>
                </a:solidFill>
              </a:rPr>
              <a:t>Ο Θεός έδωσε στον Μωυσή τις πέτρινες πλάκες. Ο Θεός έγραψε τους νόμους και τις εντολές για να τηρούν οι Ισραηλίτες - τις Δέκα Εντολές.</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5536" y="-28712"/>
            <a:ext cx="8352928" cy="5041888"/>
          </a:xfrm>
          <a:prstGeom prst="rect">
            <a:avLst/>
          </a:prstGeom>
        </p:spPr>
      </p:pic>
    </p:spTree>
    <p:extLst>
      <p:ext uri="{BB962C8B-B14F-4D97-AF65-F5344CB8AC3E}">
        <p14:creationId xmlns:p14="http://schemas.microsoft.com/office/powerpoint/2010/main" val="1182260669"/>
      </p:ext>
    </p:extLst>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565338"/>
            <a:ext cx="9054634" cy="1292662"/>
          </a:xfrm>
          <a:prstGeom prst="rect">
            <a:avLst/>
          </a:prstGeom>
          <a:noFill/>
        </p:spPr>
        <p:txBody>
          <a:bodyPr wrap="square" rtlCol="0">
            <a:spAutoFit/>
          </a:bodyPr>
          <a:lstStyle/>
          <a:p>
            <a:r xmlns:a="http://schemas.openxmlformats.org/drawingml/2006/main">
              <a:rPr lang="el" altLang="ko-KR" sz="2600">
                <a:solidFill>
                  <a:schemeClr val="tx1">
                    <a:lumMod val="65000"/>
                    <a:lumOff val="35000"/>
                  </a:schemeClr>
                </a:solidFill>
              </a:rPr>
              <a:t>«Σε ευχαριστώ, Κύριε, που μας έδωσες τους νόμους».</a:t>
            </a:r>
          </a:p>
          <a:p>
            <a:r xmlns:a="http://schemas.openxmlformats.org/drawingml/2006/main">
              <a:rPr lang="el" altLang="ko-KR" sz="2600">
                <a:solidFill>
                  <a:schemeClr val="tx1">
                    <a:lumMod val="65000"/>
                    <a:lumOff val="35000"/>
                  </a:schemeClr>
                </a:solidFill>
              </a:rPr>
              <a:t>Ο Μωυσής σκέφτηκε: «Θα παραδώσω και θα διδάξω αυτές τις πολύτιμες Δέκα Εντολές».</a:t>
            </a:r>
            <a:endParaRPr xmlns:a="http://schemas.openxmlformats.org/drawingml/2006/main" lang="ko-KR" altLang="en-US" sz="26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699"/>
            <a:ext cx="9127908" cy="5344517"/>
          </a:xfrm>
          <a:prstGeom prst="rect">
            <a:avLst/>
          </a:prstGeom>
        </p:spPr>
      </p:pic>
    </p:spTree>
    <p:extLst>
      <p:ext uri="{BB962C8B-B14F-4D97-AF65-F5344CB8AC3E}">
        <p14:creationId xmlns:p14="http://schemas.microsoft.com/office/powerpoint/2010/main" val="822004946"/>
      </p:ext>
    </p:extLst>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el" altLang="ko-KR" sz="4000">
                <a:solidFill>
                  <a:srgbClr val="FF0000"/>
                </a:solidFill>
              </a:rPr>
              <a:t>Το σημερινό μάθημα</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324611" y="4958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835696" y="8332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52238" y="1788542"/>
            <a:ext cx="8208912" cy="3539430"/>
          </a:xfrm>
          <a:prstGeom prst="rect">
            <a:avLst/>
          </a:prstGeom>
          <a:noFill/>
        </p:spPr>
        <p:txBody>
          <a:bodyPr wrap="square" rtlCol="0">
            <a:spAutoFit/>
          </a:bodyPr>
          <a:lstStyle/>
          <a:p>
            <a:pPr xmlns:a="http://schemas.openxmlformats.org/drawingml/2006/main" algn="ctr"/>
            <a:r xmlns:a="http://schemas.openxmlformats.org/drawingml/2006/main">
              <a:rPr lang="el" altLang="ko-KR" sz="3200">
                <a:solidFill>
                  <a:schemeClr val="tx1">
                    <a:lumMod val="65000"/>
                    <a:lumOff val="35000"/>
                  </a:schemeClr>
                </a:solidFill>
              </a:rPr>
              <a:t>Οι Δέκα Εντολές είναι οι πολύτιμοι κανόνες που έχει δώσει ο Θεός για τη ζωή μας.</a:t>
            </a: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el" altLang="ko-KR" sz="3200">
                <a:solidFill>
                  <a:schemeClr val="tx1">
                    <a:lumMod val="65000"/>
                    <a:lumOff val="35000"/>
                  </a:schemeClr>
                </a:solidFill>
              </a:rPr>
              <a:t>Όταν υπακούμε στους νόμους του Θεού, ο Θεός θα είναι ευχαριστημένος με τη ζωή μας.</a:t>
            </a:r>
          </a:p>
          <a:p>
            <a:pPr algn="ctr"/>
            <a:endParaRPr lang="en-US" altLang="ko-KR" sz="3200">
              <a:solidFill>
                <a:schemeClr val="tx1">
                  <a:lumMod val="65000"/>
                  <a:lumOff val="35000"/>
                </a:schemeClr>
              </a:solidFill>
            </a:endParaRPr>
          </a:p>
          <a:p>
            <a:pPr algn="ctr"/>
            <a:endParaRPr lang="en-US" altLang="ko-KR" sz="3200">
              <a:solidFill>
                <a:schemeClr val="tx1">
                  <a:lumMod val="65000"/>
                  <a:lumOff val="35000"/>
                </a:schemeClr>
              </a:solidFill>
            </a:endParaRPr>
          </a:p>
        </p:txBody>
      </p:sp>
    </p:spTree>
    <p:extLst>
      <p:ext uri="{BB962C8B-B14F-4D97-AF65-F5344CB8AC3E}">
        <p14:creationId xmlns:p14="http://schemas.microsoft.com/office/powerpoint/2010/main" val="1373828348"/>
      </p:ext>
    </p:extLst>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27384"/>
            <a:ext cx="4053592" cy="584775"/>
          </a:xfrm>
          <a:prstGeom prst="rect">
            <a:avLst/>
          </a:prstGeom>
          <a:noFill/>
        </p:spPr>
        <p:txBody>
          <a:bodyPr wrap="square" rtlCol="0">
            <a:spAutoFit/>
          </a:bodyPr>
          <a:lstStyle/>
          <a:p>
            <a:pPr xmlns:a="http://schemas.openxmlformats.org/drawingml/2006/main" algn="ctr"/>
            <a:r xmlns:a="http://schemas.openxmlformats.org/drawingml/2006/main">
              <a:rPr lang="el" altLang="ko-KR" sz="3200"/>
              <a:t>Θεός?</a:t>
            </a:r>
            <a:r xmlns:a="http://schemas.openxmlformats.org/drawingml/2006/main">
              <a:rPr lang="el"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p>
            <a:r xmlns:a="http://schemas.openxmlformats.org/drawingml/2006/main">
              <a:rPr lang="el" altLang="ko-KR" sz="3600">
                <a:solidFill>
                  <a:srgbClr val="C00000"/>
                </a:solidFill>
              </a:rPr>
              <a:t>Θεός</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2862322"/>
          </a:xfrm>
          <a:prstGeom prst="rect">
            <a:avLst/>
          </a:prstGeom>
          <a:noFill/>
        </p:spPr>
        <p:txBody>
          <a:bodyPr wrap="square" rtlCol="0">
            <a:spAutoFit/>
          </a:bodyPr>
          <a:lstStyle/>
          <a:p>
            <a:r xmlns:a="http://schemas.openxmlformats.org/drawingml/2006/main">
              <a:rPr lang="el" altLang="ko-KR" sz="3600">
                <a:solidFill>
                  <a:schemeClr val="tx1">
                    <a:lumMod val="65000"/>
                    <a:lumOff val="35000"/>
                  </a:schemeClr>
                </a:solidFill>
              </a:rPr>
              <a:t>Ο Θεός μας έχει δώσει τους νόμους και τις Δέκα Εντολές.</a:t>
            </a:r>
          </a:p>
          <a:p>
            <a:endParaRPr lang="en-US" altLang="ko-KR" sz="3600">
              <a:solidFill>
                <a:schemeClr val="tx1">
                  <a:lumMod val="65000"/>
                  <a:lumOff val="35000"/>
                </a:schemeClr>
              </a:solidFill>
            </a:endParaRPr>
          </a:p>
          <a:p>
            <a:r xmlns:a="http://schemas.openxmlformats.org/drawingml/2006/main">
              <a:rPr lang="el" altLang="ko-KR" sz="3600">
                <a:solidFill>
                  <a:schemeClr val="tx1">
                    <a:lumMod val="65000"/>
                    <a:lumOff val="35000"/>
                  </a:schemeClr>
                </a:solidFill>
              </a:rPr>
              <a:t>Ο Θεός μας γνωστοποίησε μέσω αυτών των νόμων και εντολών.</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4137780456"/>
      </p:ext>
    </p:extLst>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p>
            <a:pPr xmlns:a="http://schemas.openxmlformats.org/drawingml/2006/main" algn="ctr"/>
            <a:r xmlns:a="http://schemas.openxmlformats.org/drawingml/2006/main">
              <a:rPr lang="el" altLang="ko-KR" sz="4000">
                <a:solidFill>
                  <a:srgbClr val="FF0000"/>
                </a:solidFill>
              </a:rPr>
              <a:t>Το σημερινό Κουίζ</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33499" y="64160"/>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38050" y="61465"/>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077218"/>
          </a:xfrm>
          <a:prstGeom prst="rect">
            <a:avLst/>
          </a:prstGeom>
          <a:noFill/>
        </p:spPr>
        <p:txBody>
          <a:bodyPr wrap="square" rtlCol="0">
            <a:spAutoFit/>
          </a:bodyPr>
          <a:lstStyle/>
          <a:p>
            <a:r xmlns:a="http://schemas.openxmlformats.org/drawingml/2006/main">
              <a:rPr lang="el" altLang="ko-KR" sz="3200">
                <a:solidFill>
                  <a:schemeClr val="tx1">
                    <a:lumMod val="65000"/>
                    <a:lumOff val="35000"/>
                  </a:schemeClr>
                </a:solidFill>
              </a:rPr>
              <a:t>Πού έγραψε ο Θεός τις Δέκα Εντολές;</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p>
            <a:r xmlns:a="http://schemas.openxmlformats.org/drawingml/2006/main">
              <a:rPr lang="el" altLang="en-US" sz="2800">
                <a:solidFill>
                  <a:schemeClr val="tx1">
                    <a:lumMod val="65000"/>
                    <a:lumOff val="35000"/>
                  </a:schemeClr>
                </a:solidFill>
              </a:rPr>
              <a:t>① </a:t>
            </a:r>
            <a:r xmlns:a="http://schemas.openxmlformats.org/drawingml/2006/main">
              <a:rPr lang="el" altLang="ko-KR" sz="2800">
                <a:solidFill>
                  <a:schemeClr val="tx1">
                    <a:lumMod val="65000"/>
                    <a:lumOff val="35000"/>
                  </a:schemeClr>
                </a:solidFill>
              </a:rPr>
              <a:t>Ξύλινη ταμπλέτα</a:t>
            </a:r>
            <a:r xmlns:a="http://schemas.openxmlformats.org/drawingml/2006/main">
              <a:rPr lang="el" altLang="en-US" sz="2800">
                <a:solidFill>
                  <a:schemeClr val="tx1">
                    <a:lumMod val="65000"/>
                    <a:lumOff val="35000"/>
                  </a:schemeClr>
                </a:solidFill>
              </a:rPr>
              <a:t> </a:t>
            </a:r>
          </a:p>
        </p:txBody>
      </p:sp>
      <p:sp>
        <p:nvSpPr>
          <p:cNvPr id="16" name="TextBox 15"/>
          <p:cNvSpPr txBox="1"/>
          <p:nvPr/>
        </p:nvSpPr>
        <p:spPr>
          <a:xfrm>
            <a:off x="323528" y="3553852"/>
            <a:ext cx="8424936" cy="523220"/>
          </a:xfrm>
          <a:prstGeom prst="rect">
            <a:avLst/>
          </a:prstGeom>
          <a:noFill/>
        </p:spPr>
        <p:txBody>
          <a:bodyPr wrap="square" rtlCol="0">
            <a:spAutoFit/>
          </a:bodyPr>
          <a:lstStyle/>
          <a:p>
            <a:r xmlns:a="http://schemas.openxmlformats.org/drawingml/2006/main">
              <a:rPr lang="el" altLang="en-US" sz="2800">
                <a:solidFill>
                  <a:schemeClr val="tx1">
                    <a:lumMod val="65000"/>
                    <a:lumOff val="35000"/>
                  </a:schemeClr>
                </a:solidFill>
              </a:rPr>
              <a:t>② </a:t>
            </a:r>
            <a:r xmlns:a="http://schemas.openxmlformats.org/drawingml/2006/main">
              <a:rPr lang="el" altLang="ko-KR" sz="2800">
                <a:solidFill>
                  <a:schemeClr val="tx1">
                    <a:lumMod val="65000"/>
                    <a:lumOff val="35000"/>
                  </a:schemeClr>
                </a:solidFill>
              </a:rPr>
              <a:t>Λάσπη</a:t>
            </a:r>
            <a:r xmlns:a="http://schemas.openxmlformats.org/drawingml/2006/main">
              <a:rPr lang="el" altLang="en-US" sz="2800">
                <a:solidFill>
                  <a:schemeClr val="tx1">
                    <a:lumMod val="65000"/>
                    <a:lumOff val="35000"/>
                  </a:schemeClr>
                </a:solidFill>
              </a:rPr>
              <a:t> </a:t>
            </a:r>
            <a:r xmlns:a="http://schemas.openxmlformats.org/drawingml/2006/main">
              <a:rPr lang="el" altLang="ko-KR" sz="2800">
                <a:solidFill>
                  <a:schemeClr val="tx1">
                    <a:lumMod val="65000"/>
                    <a:lumOff val="35000"/>
                  </a:schemeClr>
                </a:solidFill>
              </a:rPr>
              <a:t>δισκίο</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p>
            <a:r xmlns:a="http://schemas.openxmlformats.org/drawingml/2006/main">
              <a:rPr lang="el" altLang="en-US" sz="2800">
                <a:solidFill>
                  <a:schemeClr val="tx1">
                    <a:lumMod val="65000"/>
                    <a:lumOff val="35000"/>
                  </a:schemeClr>
                </a:solidFill>
              </a:rPr>
              <a:t>③ </a:t>
            </a:r>
            <a:r xmlns:a="http://schemas.openxmlformats.org/drawingml/2006/main">
              <a:rPr lang="el" altLang="ko-KR" sz="2800">
                <a:solidFill>
                  <a:schemeClr val="tx1">
                    <a:lumMod val="65000"/>
                    <a:lumOff val="35000"/>
                  </a:schemeClr>
                </a:solidFill>
              </a:rPr>
              <a:t>Χαρτί</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p>
            <a:r xmlns:a="http://schemas.openxmlformats.org/drawingml/2006/main">
              <a:rPr lang="el" altLang="en-US" sz="2800">
                <a:solidFill>
                  <a:schemeClr val="tx1">
                    <a:lumMod val="65000"/>
                    <a:lumOff val="35000"/>
                  </a:schemeClr>
                </a:solidFill>
              </a:rPr>
              <a:t>④ </a:t>
            </a:r>
            <a:r xmlns:a="http://schemas.openxmlformats.org/drawingml/2006/main">
              <a:rPr lang="el" altLang="ko-KR" sz="2800">
                <a:solidFill>
                  <a:schemeClr val="tx1">
                    <a:lumMod val="65000"/>
                    <a:lumOff val="35000"/>
                  </a:schemeClr>
                </a:solidFill>
              </a:rPr>
              <a:t>Πέτρινη ταμπλέτα</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rtlCol="0">
            <a:spAutoFit/>
          </a:bodyPr>
          <a:lstStyle/>
          <a:p>
            <a:r xmlns:a="http://schemas.openxmlformats.org/drawingml/2006/main">
              <a:rPr lang="el" altLang="en-US" sz="2800">
                <a:solidFill>
                  <a:srgbClr val="FF0000"/>
                </a:solidFill>
              </a:rPr>
              <a:t>④ </a:t>
            </a:r>
            <a:r xmlns:a="http://schemas.openxmlformats.org/drawingml/2006/main">
              <a:rPr lang="el" altLang="ko-KR" sz="2800">
                <a:solidFill>
                  <a:srgbClr val="FF0000"/>
                </a:solidFill>
              </a:rPr>
              <a:t>Πέτρινη ταμπλέτα</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337779422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el" altLang="ko-KR" sz="4000">
                <a:solidFill>
                  <a:srgbClr val="FF0000"/>
                </a:solidFill>
              </a:rPr>
              <a:t>Ο σημερινός λόγος</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7621" y="59118"/>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25112" y="8056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p>
            <a:r xmlns:a="http://schemas.openxmlformats.org/drawingml/2006/main">
              <a:rPr lang="el" altLang="ko-KR" sz="3600">
                <a:solidFill>
                  <a:schemeClr val="tx1">
                    <a:lumMod val="65000"/>
                    <a:lumOff val="35000"/>
                  </a:schemeClr>
                </a:solidFill>
              </a:rPr>
              <a:t>Ο Μωυσής ήταν εκεί με τον Κύριο σαράντα ημέρες και σαράντα νύχτες χωρίς να φάει</a:t>
            </a:r>
          </a:p>
          <a:p>
            <a:r xmlns:a="http://schemas.openxmlformats.org/drawingml/2006/main">
              <a:rPr lang="el" altLang="ko-KR" sz="3600">
                <a:solidFill>
                  <a:schemeClr val="tx1">
                    <a:lumMod val="65000"/>
                    <a:lumOff val="35000"/>
                  </a:schemeClr>
                </a:solidFill>
              </a:rPr>
              <a:t>ψωμί ή πόσιμο νερό. Και έγραψε στις πλάκες τα λόγια της διαθήκης, τις Δέκα Εντολές.</a:t>
            </a:r>
          </a:p>
        </p:txBody>
      </p:sp>
      <p:sp>
        <p:nvSpPr>
          <p:cNvPr id="24" name="TextBox 23"/>
          <p:cNvSpPr txBox="1"/>
          <p:nvPr/>
        </p:nvSpPr>
        <p:spPr>
          <a:xfrm>
            <a:off x="4932040" y="4922004"/>
            <a:ext cx="3850654" cy="523220"/>
          </a:xfrm>
          <a:prstGeom prst="rect">
            <a:avLst/>
          </a:prstGeom>
          <a:noFill/>
        </p:spPr>
        <p:txBody>
          <a:bodyPr wrap="square" rtlCol="0">
            <a:spAutoFit/>
          </a:bodyPr>
          <a:lstStyle/>
          <a:p>
            <a:pPr xmlns:a="http://schemas.openxmlformats.org/drawingml/2006/main" algn="r"/>
            <a:r xmlns:a="http://schemas.openxmlformats.org/drawingml/2006/main">
              <a:rPr lang="el" altLang="ko-KR" sz="2800">
                <a:solidFill>
                  <a:schemeClr val="tx1">
                    <a:lumMod val="65000"/>
                    <a:lumOff val="35000"/>
                  </a:schemeClr>
                </a:solidFill>
              </a:rPr>
              <a:t>Έξοδος 34:28</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863249803"/>
      </p:ext>
    </p:extLst>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l" altLang="ko-KR" b="1">
                <a:solidFill>
                  <a:schemeClr val="tx1">
                    <a:lumMod val="50000"/>
                    <a:lumOff val="50000"/>
                  </a:schemeClr>
                </a:solidFill>
              </a:rPr>
              <a:t>Αρ. 22 Ο Λόγος του Θεού</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35496" y="1772816"/>
            <a:ext cx="3931114" cy="144655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el" altLang="ko-KR" sz="4400"/>
              <a:t>Το χρυσό μοσχάρι</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pic>
        <p:nvPicPr>
          <p:cNvPr id="6" name="그림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73016" y="1831583"/>
            <a:ext cx="5364088" cy="3792550"/>
          </a:xfrm>
          <a:prstGeom prst="rect">
            <a:avLst/>
          </a:prstGeom>
        </p:spPr>
      </p:pic>
    </p:spTree>
    <p:extLst>
      <p:ext uri="{BB962C8B-B14F-4D97-AF65-F5344CB8AC3E}">
        <p14:creationId xmlns:p14="http://schemas.microsoft.com/office/powerpoint/2010/main" val="358831888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el" altLang="ko-KR" sz="4000">
                <a:solidFill>
                  <a:srgbClr val="FF0000"/>
                </a:solidFill>
              </a:rPr>
              <a:t>Ο σημερινός λόγος</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88502" y="20435"/>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22925"/>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397031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l" altLang="ko-KR" sz="3600">
                <a:solidFill>
                  <a:schemeClr val="bg1">
                    <a:lumMod val="50000"/>
                  </a:schemeClr>
                </a:solidFill>
              </a:rPr>
              <a:t>Πήρε αυτό που του έδωσαν και το έκανε ένα είδωλο χυτό στο σχήμα</a:t>
            </a:r>
          </a:p>
          <a:p>
            <a:r xmlns:a="http://schemas.openxmlformats.org/drawingml/2006/main">
              <a:rPr lang="el" altLang="ko-KR" sz="3600">
                <a:solidFill>
                  <a:schemeClr val="bg1">
                    <a:lumMod val="50000"/>
                  </a:schemeClr>
                </a:solidFill>
              </a:rPr>
              <a:t>ενός μοσχαριού, που το διαμορφώνει με ένα εργαλείο. Τότε είπαν: «Αυτοί είναι οι θεοί σου, Ισραήλ, που σε ανέβασαν από την Αίγυπτο».</a:t>
            </a:r>
          </a:p>
          <a:p>
            <a:r xmlns:a="http://schemas.openxmlformats.org/drawingml/2006/main">
              <a:rPr lang="el" altLang="ko-KR" sz="3600">
                <a:solidFill>
                  <a:schemeClr val="bg1">
                    <a:lumMod val="50000"/>
                  </a:schemeClr>
                </a:solidFill>
              </a:rPr>
              <a:t> </a:t>
            </a:r>
          </a:p>
        </p:txBody>
      </p:sp>
      <p:sp>
        <p:nvSpPr>
          <p:cNvPr id="24" name="TextBox 23"/>
          <p:cNvSpPr txBox="1"/>
          <p:nvPr/>
        </p:nvSpPr>
        <p:spPr>
          <a:xfrm>
            <a:off x="4753794" y="5295330"/>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el" altLang="ko-KR" sz="2800">
                <a:solidFill>
                  <a:schemeClr val="tx1">
                    <a:lumMod val="65000"/>
                    <a:lumOff val="35000"/>
                  </a:schemeClr>
                </a:solidFill>
              </a:rPr>
              <a:t>Εξοδος πλήθους</a:t>
            </a:r>
            <a:r xmlns:a="http://schemas.openxmlformats.org/drawingml/2006/main">
              <a:rPr lang="el" altLang="en-US" sz="2800">
                <a:solidFill>
                  <a:schemeClr val="tx1">
                    <a:lumMod val="65000"/>
                    <a:lumOff val="35000"/>
                  </a:schemeClr>
                </a:solidFill>
              </a:rPr>
              <a:t>  </a:t>
            </a:r>
            <a:r xmlns:a="http://schemas.openxmlformats.org/drawingml/2006/main">
              <a:rPr lang="el" altLang="ko-KR" sz="2800">
                <a:solidFill>
                  <a:schemeClr val="tx1">
                    <a:lumMod val="65000"/>
                    <a:lumOff val="35000"/>
                  </a:schemeClr>
                </a:solidFill>
              </a:rPr>
              <a:t>32:4</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142248937"/>
      </p:ext>
    </p:extLst>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373216"/>
            <a:ext cx="8963222"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l" altLang="ko-KR" sz="2800">
                <a:solidFill>
                  <a:schemeClr val="tx1">
                    <a:lumMod val="65000"/>
                    <a:lumOff val="35000"/>
                  </a:schemeClr>
                </a:solidFill>
              </a:rPr>
              <a:t>Όταν ο Μωυσής δεν κατέβηκε από το Βουνό τόσο καιρό, ένιωσαν άβολα. «Χρειαζόμαστε τον θεό μας να μας οδηγήσει αντί του Μωυσή».</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2401" y="0"/>
            <a:ext cx="8277177" cy="5229200"/>
          </a:xfrm>
          <a:prstGeom prst="rect">
            <a:avLst/>
          </a:prstGeom>
        </p:spPr>
      </p:pic>
    </p:spTree>
    <p:extLst>
      <p:ext uri="{BB962C8B-B14F-4D97-AF65-F5344CB8AC3E}">
        <p14:creationId xmlns:p14="http://schemas.microsoft.com/office/powerpoint/2010/main" val="1798864264"/>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920824"/>
            <a:ext cx="9054634" cy="892552"/>
          </a:xfrm>
          <a:prstGeom prst="rect">
            <a:avLst/>
          </a:prstGeom>
          <a:noFill/>
        </p:spPr>
        <p:txBody>
          <a:bodyPr wrap="square" rtlCol="0">
            <a:spAutoFit/>
          </a:bodyPr>
          <a:lstStyle/>
          <a:p>
            <a:r xmlns:a="http://schemas.openxmlformats.org/drawingml/2006/main">
              <a:rPr lang="el" altLang="ko-KR" sz="2600">
                <a:solidFill>
                  <a:schemeClr val="tx1">
                    <a:lumMod val="65000"/>
                    <a:lumOff val="35000"/>
                  </a:schemeClr>
                </a:solidFill>
              </a:rPr>
              <a:t>Ο Μωυσής επέστρεψε στην Αίγυπτο για να σώσει τον λαό του, τους Ισραηλίτες κρατώντας το ραβδί που του έδωσε ο Θεός.</a:t>
            </a:r>
            <a:endParaRPr xmlns:a="http://schemas.openxmlformats.org/drawingml/2006/main" lang="ko-KR" altLang="en-US" sz="26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88" y="0"/>
            <a:ext cx="8171044" cy="5776565"/>
          </a:xfrm>
          <a:prstGeom prst="rect">
            <a:avLst/>
          </a:prstGeom>
        </p:spPr>
      </p:pic>
    </p:spTree>
    <p:extLst>
      <p:ext uri="{BB962C8B-B14F-4D97-AF65-F5344CB8AC3E}">
        <p14:creationId xmlns:p14="http://schemas.microsoft.com/office/powerpoint/2010/main" val="2577293911"/>
      </p:ext>
    </p:extLst>
  </p:cSld>
  <p:clrMapOvr>
    <a:masterClrMapping/>
  </p:clrMapOvr>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l" altLang="ko-KR" sz="2800">
                <a:solidFill>
                  <a:schemeClr val="tx1">
                    <a:lumMod val="65000"/>
                    <a:lumOff val="35000"/>
                  </a:schemeClr>
                </a:solidFill>
              </a:rPr>
              <a:t>Έτσι, έφτιαξαν ένα χρυσό μοσχάρι και το λάτρεψαν ως θεό τους να τους οδηγήσει.</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4624"/>
            <a:ext cx="8312665" cy="5877272"/>
          </a:xfrm>
          <a:prstGeom prst="rect">
            <a:avLst/>
          </a:prstGeom>
        </p:spPr>
      </p:pic>
    </p:spTree>
    <p:extLst>
      <p:ext uri="{BB962C8B-B14F-4D97-AF65-F5344CB8AC3E}">
        <p14:creationId xmlns:p14="http://schemas.microsoft.com/office/powerpoint/2010/main" val="1780461347"/>
      </p:ext>
    </p:extLst>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l" altLang="ko-KR" sz="2800">
                <a:solidFill>
                  <a:schemeClr val="tx1">
                    <a:lumMod val="65000"/>
                    <a:lumOff val="35000"/>
                  </a:schemeClr>
                </a:solidFill>
              </a:rPr>
              <a:t>Ο Μωυσής που κατέβαινε με τις Δέκα Εντολές θύμωσε τόσο πολύ.</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4954" y="-27383"/>
            <a:ext cx="8334092" cy="5904656"/>
          </a:xfrm>
          <a:prstGeom prst="rect">
            <a:avLst/>
          </a:prstGeom>
        </p:spPr>
      </p:pic>
    </p:spTree>
    <p:extLst>
      <p:ext uri="{BB962C8B-B14F-4D97-AF65-F5344CB8AC3E}">
        <p14:creationId xmlns:p14="http://schemas.microsoft.com/office/powerpoint/2010/main" val="1730411084"/>
      </p:ext>
    </p:extLst>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l" altLang="ko-KR" sz="2800">
                <a:solidFill>
                  <a:schemeClr val="tx1">
                    <a:lumMod val="65000"/>
                    <a:lumOff val="35000"/>
                  </a:schemeClr>
                </a:solidFill>
              </a:rPr>
              <a:t>Ο Θεός ήταν θυμωμένος εναντίον τους με μανία. «Θα τους καταστρέψω. Τότε θα σε κάνω μεγάλο έθνος».</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903030"/>
          </a:xfrm>
          <a:prstGeom prst="rect">
            <a:avLst/>
          </a:prstGeom>
        </p:spPr>
      </p:pic>
    </p:spTree>
    <p:extLst>
      <p:ext uri="{BB962C8B-B14F-4D97-AF65-F5344CB8AC3E}">
        <p14:creationId xmlns:p14="http://schemas.microsoft.com/office/powerpoint/2010/main" val="1780657043"/>
      </p:ext>
    </p:extLst>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6512" y="5920824"/>
            <a:ext cx="9207838" cy="89255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l" altLang="ko-KR" sz="2600">
                <a:solidFill>
                  <a:schemeClr val="tx1">
                    <a:lumMod val="65000"/>
                    <a:lumOff val="35000"/>
                  </a:schemeClr>
                </a:solidFill>
              </a:rPr>
              <a:t>Όμως, ο Μωυσής προσευχήθηκε στον Θεό να τους συγχωρήσει σοβαρά. Ο Θεός άκουσε την προσευχή του Μωυσή και τους συγχώρεσε.</a:t>
            </a:r>
            <a:endParaRPr xmlns:a="http://schemas.openxmlformats.org/drawingml/2006/main" lang="ko-KR" altLang="en-US" sz="26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16" y="7674"/>
            <a:ext cx="9148815" cy="5913150"/>
          </a:xfrm>
          <a:prstGeom prst="rect">
            <a:avLst/>
          </a:prstGeom>
        </p:spPr>
      </p:pic>
    </p:spTree>
    <p:extLst>
      <p:ext uri="{BB962C8B-B14F-4D97-AF65-F5344CB8AC3E}">
        <p14:creationId xmlns:p14="http://schemas.microsoft.com/office/powerpoint/2010/main" val="1006206664"/>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el" altLang="ko-KR" sz="4000">
                <a:solidFill>
                  <a:srgbClr val="FF0000"/>
                </a:solidFill>
              </a:rPr>
              <a:t>Σημερινή</a:t>
            </a:r>
            <a:r xmlns:a="http://schemas.openxmlformats.org/drawingml/2006/main">
              <a:rPr lang="el" altLang="en-US" sz="4000">
                <a:solidFill>
                  <a:srgbClr val="FF0000"/>
                </a:solidFill>
              </a:rPr>
              <a:t> </a:t>
            </a:r>
            <a:r xmlns:a="http://schemas.openxmlformats.org/drawingml/2006/main">
              <a:rPr lang="el" altLang="ko-KR" sz="4000">
                <a:solidFill>
                  <a:srgbClr val="FF0000"/>
                </a:solidFill>
              </a:rPr>
              <a:t>Μάθημα</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67150" y="51368"/>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25112" y="51368"/>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124744"/>
            <a:ext cx="8208912" cy="5078313"/>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el" altLang="ko-KR" sz="3600">
                <a:solidFill>
                  <a:schemeClr val="tx1">
                    <a:lumMod val="65000"/>
                    <a:lumOff val="35000"/>
                  </a:schemeClr>
                </a:solidFill>
              </a:rPr>
              <a:t>Αυτό που μισεί περισσότερο ο Θεός είναι να λατρεύει άλλους θεούς αντί για Αυτόν.</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el" altLang="ko-KR" sz="3600">
                <a:solidFill>
                  <a:schemeClr val="tx1">
                    <a:lumMod val="65000"/>
                    <a:lumOff val="35000"/>
                  </a:schemeClr>
                </a:solidFill>
              </a:rPr>
              <a:t>Δεν θα φτιάξεις για τον εαυτό σου κανένα είδωλο με κανένα κόστος.</a:t>
            </a:r>
          </a:p>
          <a:p>
            <a:pPr xmlns:a="http://schemas.openxmlformats.org/drawingml/2006/main" algn="ctr"/>
            <a:r xmlns:a="http://schemas.openxmlformats.org/drawingml/2006/main">
              <a:rPr lang="el" altLang="ko-KR" sz="3600">
                <a:solidFill>
                  <a:schemeClr val="tx1">
                    <a:lumMod val="65000"/>
                    <a:lumOff val="35000"/>
                  </a:schemeClr>
                </a:solidFill>
              </a:rPr>
              <a:t>Ό,τι κι αν συμβεί, δεν θα τους προσκυνήσετε και δεν θα τους προσκυνήσετε.</a:t>
            </a:r>
          </a:p>
          <a:p>
            <a:pPr algn="ctr"/>
            <a:endParaRPr lang="en-US" altLang="ko-KR" sz="3600">
              <a:solidFill>
                <a:schemeClr val="tx1">
                  <a:lumMod val="65000"/>
                  <a:lumOff val="35000"/>
                </a:schemeClr>
              </a:solidFill>
            </a:endParaRPr>
          </a:p>
        </p:txBody>
      </p:sp>
    </p:spTree>
    <p:extLst>
      <p:ext uri="{BB962C8B-B14F-4D97-AF65-F5344CB8AC3E}">
        <p14:creationId xmlns:p14="http://schemas.microsoft.com/office/powerpoint/2010/main" val="4059125427"/>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2738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el" altLang="ko-KR" sz="3200">
                <a:solidFill>
                  <a:srgbClr val="FF0000"/>
                </a:solidFill>
              </a:rPr>
              <a:t>Θεός?</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2456" y="73724"/>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89806" y="10683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l" altLang="ko-KR" sz="3600">
                <a:solidFill>
                  <a:srgbClr val="C00000"/>
                </a:solidFill>
              </a:rPr>
              <a:t>Θεός…</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75432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l" altLang="ko-KR" sz="3600">
                <a:solidFill>
                  <a:schemeClr val="tx1">
                    <a:lumMod val="65000"/>
                    <a:lumOff val="35000"/>
                  </a:schemeClr>
                </a:solidFill>
              </a:rPr>
              <a:t>Ο Θεός μισεί περισσότερο τη λατρεία των ειδώλων αντί για Αυτόν.</a:t>
            </a:r>
          </a:p>
          <a:p>
            <a:endParaRPr lang="ko-KR" altLang="en-US" sz="3600">
              <a:solidFill>
                <a:schemeClr val="tx1">
                  <a:lumMod val="65000"/>
                  <a:lumOff val="35000"/>
                </a:schemeClr>
              </a:solidFill>
            </a:endParaRPr>
          </a:p>
        </p:txBody>
      </p:sp>
    </p:spTree>
    <p:extLst>
      <p:ext uri="{BB962C8B-B14F-4D97-AF65-F5344CB8AC3E}">
        <p14:creationId xmlns:p14="http://schemas.microsoft.com/office/powerpoint/2010/main" val="1758872342"/>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el" altLang="ko-KR" sz="4000">
                <a:solidFill>
                  <a:srgbClr val="FF0000"/>
                </a:solidFill>
              </a:rPr>
              <a:t>Το σημερινό Κουίζ</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90363" y="2384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63928" y="8269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l" altLang="ko-KR" sz="3600">
                <a:solidFill>
                  <a:schemeClr val="tx1">
                    <a:lumMod val="65000"/>
                    <a:lumOff val="35000"/>
                  </a:schemeClr>
                </a:solidFill>
              </a:rPr>
              <a:t>Ποιο είδωλο έφτιαξαν οι Ισραηλίτες για τη διάπραξη αμαρτιών;</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l" altLang="en-US" sz="2800">
                <a:solidFill>
                  <a:schemeClr val="tx1">
                    <a:lumMod val="65000"/>
                    <a:lumOff val="35000"/>
                  </a:schemeClr>
                </a:solidFill>
              </a:rPr>
              <a:t>① </a:t>
            </a:r>
            <a:r xmlns:a="http://schemas.openxmlformats.org/drawingml/2006/main">
              <a:rPr lang="el" altLang="ko-KR" sz="2800">
                <a:solidFill>
                  <a:schemeClr val="tx1">
                    <a:lumMod val="65000"/>
                    <a:lumOff val="35000"/>
                  </a:schemeClr>
                </a:solidFill>
              </a:rPr>
              <a:t>Χρυσό</a:t>
            </a:r>
            <a:r xmlns:a="http://schemas.openxmlformats.org/drawingml/2006/main">
              <a:rPr lang="el" altLang="en-US" sz="2800">
                <a:solidFill>
                  <a:schemeClr val="tx1">
                    <a:lumMod val="65000"/>
                    <a:lumOff val="35000"/>
                  </a:schemeClr>
                </a:solidFill>
              </a:rPr>
              <a:t> </a:t>
            </a:r>
            <a:r xmlns:a="http://schemas.openxmlformats.org/drawingml/2006/main">
              <a:rPr lang="el" altLang="ko-KR" sz="2800">
                <a:solidFill>
                  <a:schemeClr val="tx1">
                    <a:lumMod val="65000"/>
                    <a:lumOff val="35000"/>
                  </a:schemeClr>
                </a:solidFill>
              </a:rPr>
              <a:t>Αετός</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493151"/>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l" altLang="en-US" sz="2800">
                <a:solidFill>
                  <a:schemeClr val="tx1">
                    <a:lumMod val="65000"/>
                    <a:lumOff val="35000"/>
                  </a:schemeClr>
                </a:solidFill>
              </a:rPr>
              <a:t>② </a:t>
            </a:r>
            <a:r xmlns:a="http://schemas.openxmlformats.org/drawingml/2006/main">
              <a:rPr lang="el" altLang="ko-KR" sz="2800">
                <a:solidFill>
                  <a:schemeClr val="tx1">
                    <a:lumMod val="65000"/>
                    <a:lumOff val="35000"/>
                  </a:schemeClr>
                </a:solidFill>
              </a:rPr>
              <a:t>Golden Calf</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l" altLang="en-US" sz="2800">
                <a:solidFill>
                  <a:schemeClr val="tx1">
                    <a:lumMod val="65000"/>
                    <a:lumOff val="35000"/>
                  </a:schemeClr>
                </a:solidFill>
              </a:rPr>
              <a:t>③ </a:t>
            </a:r>
            <a:r xmlns:a="http://schemas.openxmlformats.org/drawingml/2006/main">
              <a:rPr lang="el" altLang="ko-KR" sz="2800">
                <a:solidFill>
                  <a:schemeClr val="tx1">
                    <a:lumMod val="65000"/>
                    <a:lumOff val="35000"/>
                  </a:schemeClr>
                </a:solidFill>
              </a:rPr>
              <a:t>Ασημένιο μοσχάρι</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l" altLang="en-US" sz="2800">
                <a:solidFill>
                  <a:schemeClr val="tx1">
                    <a:lumMod val="65000"/>
                    <a:lumOff val="35000"/>
                  </a:schemeClr>
                </a:solidFill>
              </a:rPr>
              <a:t>④ </a:t>
            </a:r>
            <a:r xmlns:a="http://schemas.openxmlformats.org/drawingml/2006/main">
              <a:rPr lang="el" altLang="ko-KR" sz="2800">
                <a:solidFill>
                  <a:schemeClr val="tx1">
                    <a:lumMod val="65000"/>
                    <a:lumOff val="35000"/>
                  </a:schemeClr>
                </a:solidFill>
              </a:rPr>
              <a:t>Ασήμι</a:t>
            </a:r>
            <a:r xmlns:a="http://schemas.openxmlformats.org/drawingml/2006/main">
              <a:rPr lang="el" altLang="en-US" sz="2800">
                <a:solidFill>
                  <a:schemeClr val="tx1">
                    <a:lumMod val="65000"/>
                    <a:lumOff val="35000"/>
                  </a:schemeClr>
                </a:solidFill>
              </a:rPr>
              <a:t> </a:t>
            </a:r>
            <a:r xmlns:a="http://schemas.openxmlformats.org/drawingml/2006/main">
              <a:rPr lang="el" altLang="ko-KR" sz="2800">
                <a:solidFill>
                  <a:schemeClr val="tx1">
                    <a:lumMod val="65000"/>
                    <a:lumOff val="35000"/>
                  </a:schemeClr>
                </a:solidFill>
              </a:rPr>
              <a:t>Αετός</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2536" y="3493151"/>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l" altLang="en-US" sz="2800">
                <a:solidFill>
                  <a:srgbClr val="FF0000"/>
                </a:solidFill>
              </a:rPr>
              <a:t>② </a:t>
            </a:r>
            <a:r xmlns:a="http://schemas.openxmlformats.org/drawingml/2006/main">
              <a:rPr lang="el" altLang="ko-KR" sz="2800">
                <a:solidFill>
                  <a:srgbClr val="FF0000"/>
                </a:solidFill>
              </a:rPr>
              <a:t>Golden Calf</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399912477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el" altLang="ko-KR" sz="4000">
                <a:solidFill>
                  <a:srgbClr val="FF0000"/>
                </a:solidFill>
              </a:rPr>
              <a:t>Ο σημερινός λόγος</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88502" y="20435"/>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22925"/>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397031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l" altLang="ko-KR" sz="3600">
                <a:solidFill>
                  <a:schemeClr val="bg1">
                    <a:lumMod val="50000"/>
                  </a:schemeClr>
                </a:solidFill>
              </a:rPr>
              <a:t>Πήρε αυτό που του έδωσαν και το έκανε ένα είδωλο χυτό στο σχήμα</a:t>
            </a:r>
          </a:p>
          <a:p>
            <a:r xmlns:a="http://schemas.openxmlformats.org/drawingml/2006/main">
              <a:rPr lang="el" altLang="ko-KR" sz="3600">
                <a:solidFill>
                  <a:schemeClr val="bg1">
                    <a:lumMod val="50000"/>
                  </a:schemeClr>
                </a:solidFill>
              </a:rPr>
              <a:t>ενός μοσχαριού, που το διαμορφώνει με ένα εργαλείο. Τότε είπαν: «Αυτοί είναι οι θεοί σου, Ισραήλ, που σε ανέβασαν από την Αίγυπτο».</a:t>
            </a:r>
          </a:p>
          <a:p>
            <a:r xmlns:a="http://schemas.openxmlformats.org/drawingml/2006/main">
              <a:rPr lang="el" altLang="ko-KR" sz="3600">
                <a:solidFill>
                  <a:schemeClr val="bg1">
                    <a:lumMod val="50000"/>
                  </a:schemeClr>
                </a:solidFill>
              </a:rPr>
              <a:t> </a:t>
            </a:r>
          </a:p>
        </p:txBody>
      </p:sp>
      <p:sp>
        <p:nvSpPr>
          <p:cNvPr id="24" name="TextBox 23"/>
          <p:cNvSpPr txBox="1"/>
          <p:nvPr/>
        </p:nvSpPr>
        <p:spPr>
          <a:xfrm>
            <a:off x="4753794" y="5295330"/>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el" altLang="ko-KR" sz="2800">
                <a:solidFill>
                  <a:schemeClr val="tx1">
                    <a:lumMod val="65000"/>
                    <a:lumOff val="35000"/>
                  </a:schemeClr>
                </a:solidFill>
              </a:rPr>
              <a:t>Εξοδος πλήθους</a:t>
            </a:r>
            <a:r xmlns:a="http://schemas.openxmlformats.org/drawingml/2006/main">
              <a:rPr lang="el" altLang="en-US" sz="2800">
                <a:solidFill>
                  <a:schemeClr val="tx1">
                    <a:lumMod val="65000"/>
                    <a:lumOff val="35000"/>
                  </a:schemeClr>
                </a:solidFill>
              </a:rPr>
              <a:t>  </a:t>
            </a:r>
            <a:r xmlns:a="http://schemas.openxmlformats.org/drawingml/2006/main">
              <a:rPr lang="el" altLang="ko-KR" sz="2800">
                <a:solidFill>
                  <a:schemeClr val="tx1">
                    <a:lumMod val="65000"/>
                    <a:lumOff val="35000"/>
                  </a:schemeClr>
                </a:solidFill>
              </a:rPr>
              <a:t>32:4</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340136844"/>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2952328"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l" altLang="ko-KR" b="1">
                <a:solidFill>
                  <a:schemeClr val="tx1">
                    <a:lumMod val="50000"/>
                    <a:lumOff val="50000"/>
                  </a:schemeClr>
                </a:solidFill>
              </a:rPr>
              <a:t>Αρ. 23 Ο Λόγος του Θεού</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04909" y="4221088"/>
            <a:ext cx="2592288" cy="2173914"/>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04909" y="5564135"/>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35496" y="1772816"/>
            <a:ext cx="3931114" cy="280076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el" altLang="ko-KR" sz="4400"/>
              <a:t>Ο Οίκος του Θεού (Tabernacle) στην Έρημο</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pic>
        <p:nvPicPr>
          <p:cNvPr id="6" name="그림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68142" y="1831583"/>
            <a:ext cx="5173836" cy="3792550"/>
          </a:xfrm>
          <a:prstGeom prst="rect">
            <a:avLst/>
          </a:prstGeom>
        </p:spPr>
      </p:pic>
    </p:spTree>
    <p:extLst>
      <p:ext uri="{BB962C8B-B14F-4D97-AF65-F5344CB8AC3E}">
        <p14:creationId xmlns:p14="http://schemas.microsoft.com/office/powerpoint/2010/main" val="42808688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el" altLang="ko-KR" sz="4000">
                <a:solidFill>
                  <a:srgbClr val="FF0000"/>
                </a:solidFill>
              </a:rPr>
              <a:t>Ο σημερινός λόγος</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88502" y="5161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38050" y="60640"/>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l" altLang="ko-KR" sz="3600">
                <a:solidFill>
                  <a:schemeClr val="bg1">
                    <a:lumMod val="50000"/>
                  </a:schemeClr>
                </a:solidFill>
              </a:rPr>
              <a:t>Την ημέρα που στήθηκε η σκηνή του Μαρτυρίου, το σύννεφο το σκέπασε. Από το βράδυ μέχρι το πρωί το σύννεφο πάνω από τη σκηνή έμοιαζε με φωτιά.</a:t>
            </a:r>
            <a:endParaRPr xmlns:a="http://schemas.openxmlformats.org/drawingml/2006/main" lang="ko-KR" altLang="en-US" sz="3600">
              <a:solidFill>
                <a:schemeClr val="bg1">
                  <a:lumMod val="50000"/>
                </a:schemeClr>
              </a:solidFill>
            </a:endParaRPr>
          </a:p>
        </p:txBody>
      </p:sp>
      <p:sp>
        <p:nvSpPr>
          <p:cNvPr id="24" name="TextBox 23"/>
          <p:cNvSpPr txBox="1"/>
          <p:nvPr/>
        </p:nvSpPr>
        <p:spPr>
          <a:xfrm>
            <a:off x="4952296" y="4945780"/>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el" altLang="ko-KR" sz="2800">
                <a:solidFill>
                  <a:schemeClr val="tx1">
                    <a:lumMod val="65000"/>
                    <a:lumOff val="35000"/>
                  </a:schemeClr>
                </a:solidFill>
              </a:rPr>
              <a:t>Αριθμοί</a:t>
            </a:r>
            <a:r xmlns:a="http://schemas.openxmlformats.org/drawingml/2006/main">
              <a:rPr lang="el" altLang="en-US" sz="2800">
                <a:solidFill>
                  <a:schemeClr val="tx1">
                    <a:lumMod val="65000"/>
                    <a:lumOff val="35000"/>
                  </a:schemeClr>
                </a:solidFill>
              </a:rPr>
              <a:t> </a:t>
            </a:r>
            <a:r xmlns:a="http://schemas.openxmlformats.org/drawingml/2006/main">
              <a:rPr lang="el" altLang="ko-KR" sz="2800">
                <a:solidFill>
                  <a:schemeClr val="tx1">
                    <a:lumMod val="65000"/>
                    <a:lumOff val="35000"/>
                  </a:schemeClr>
                </a:solidFill>
              </a:rPr>
              <a:t>9:15</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292025413"/>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el" altLang="ko-KR" sz="4000">
                <a:solidFill>
                  <a:srgbClr val="FF0000"/>
                </a:solidFill>
              </a:rPr>
              <a:t>Το σημερινό μάθημα</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80090" y="107087"/>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107530"/>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268760"/>
            <a:ext cx="8208912" cy="4031873"/>
          </a:xfrm>
          <a:prstGeom prst="rect">
            <a:avLst/>
          </a:prstGeom>
          <a:noFill/>
        </p:spPr>
        <p:txBody>
          <a:bodyPr wrap="square" rtlCol="0">
            <a:spAutoFit/>
          </a:bodyPr>
          <a:lstStyle/>
          <a:p>
            <a:pPr xmlns:a="http://schemas.openxmlformats.org/drawingml/2006/main" algn="ctr"/>
            <a:r xmlns:a="http://schemas.openxmlformats.org/drawingml/2006/main">
              <a:rPr lang="el" altLang="ko-KR" sz="3200">
                <a:solidFill>
                  <a:schemeClr val="tx1">
                    <a:lumMod val="65000"/>
                    <a:lumOff val="35000"/>
                  </a:schemeClr>
                </a:solidFill>
              </a:rPr>
              <a:t>Ο Θεός κάλεσε τον Μωυσή ως αρχηγό των Ισραηλιτών όταν ήταν 80 ετών.</a:t>
            </a: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el" altLang="ko-KR" sz="3200">
                <a:solidFill>
                  <a:schemeClr val="tx1">
                    <a:lumMod val="65000"/>
                    <a:lumOff val="35000"/>
                  </a:schemeClr>
                </a:solidFill>
              </a:rPr>
              <a:t>Το σχέδιο του Θεού είναι διαφορετικό από το δικό μας, αλλά το σχέδιό Του είναι πάντα τέλειο.</a:t>
            </a: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el" altLang="ko-KR" sz="3200">
                <a:solidFill>
                  <a:schemeClr val="tx1">
                    <a:lumMod val="65000"/>
                    <a:lumOff val="35000"/>
                  </a:schemeClr>
                </a:solidFill>
              </a:rPr>
              <a:t>Πρέπει να πιστεύουμε ότι το σχέδιο του Θεού είναι τέλειο και πρέπει να εξαρτηθούμε από Αυτόν.</a:t>
            </a:r>
          </a:p>
        </p:txBody>
      </p:sp>
    </p:spTree>
    <p:extLst>
      <p:ext uri="{BB962C8B-B14F-4D97-AF65-F5344CB8AC3E}">
        <p14:creationId xmlns:p14="http://schemas.microsoft.com/office/powerpoint/2010/main" val="3485308479"/>
      </p:ext>
    </p:extLst>
  </p:cSld>
  <p:clrMapOvr>
    <a:masterClrMapping/>
  </p:clrMapOvr>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l" altLang="ko-KR" sz="2800">
                <a:solidFill>
                  <a:schemeClr val="tx1">
                    <a:lumMod val="65000"/>
                    <a:lumOff val="35000"/>
                  </a:schemeClr>
                </a:solidFill>
              </a:rPr>
              <a:t>Ο Θεός είπε στον Μωυσή να κάνει τη Σκηνή του Μαρτυρίου - τον Οίκο του Θεού.</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2401" y="0"/>
            <a:ext cx="8277177" cy="5864331"/>
          </a:xfrm>
          <a:prstGeom prst="rect">
            <a:avLst/>
          </a:prstGeom>
        </p:spPr>
      </p:pic>
    </p:spTree>
    <p:extLst>
      <p:ext uri="{BB962C8B-B14F-4D97-AF65-F5344CB8AC3E}">
        <p14:creationId xmlns:p14="http://schemas.microsoft.com/office/powerpoint/2010/main" val="2992384838"/>
      </p:ext>
    </p:extLst>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508277"/>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l" altLang="ko-KR" sz="2800">
                <a:solidFill>
                  <a:schemeClr val="tx1">
                    <a:lumMod val="65000"/>
                    <a:lumOff val="35000"/>
                  </a:schemeClr>
                </a:solidFill>
              </a:rPr>
              <a:t>Ο Θεός είπε τα πάντα για τη Σκηνή του Μαρτυρίου - το σχήμα του και όλα τα πράγματα που θα έπρεπε να προετοιμαστούν για αυτό</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35896" y="2132856"/>
            <a:ext cx="4529354" cy="3320128"/>
          </a:xfrm>
          <a:prstGeom prst="rect">
            <a:avLst/>
          </a:prstGeom>
        </p:spPr>
      </p:pic>
      <p:pic>
        <p:nvPicPr>
          <p:cNvPr id="2" name="그림 1"/>
          <p:cNvPicPr>
            <a:picLocks noChangeAspect="1"/>
          </p:cNvPicPr>
          <p:nvPr/>
        </p:nvPicPr>
        <p:blipFill>
          <a:blip r:embed="rId3">
            <a:extLst>
              <a:ext uri="{28A0092B-C50C-407E-A947-70E740481C1C}">
                <a14:useLocalDpi xmlns:a14="http://schemas.microsoft.com/office/drawing/2010/main" val="0"/>
              </a:ext>
            </a:extLst>
          </a:blip>
          <a:srcRect b="5939"/>
          <a:stretch>
            <a:fillRect/>
          </a:stretch>
        </p:blipFill>
        <p:spPr>
          <a:xfrm>
            <a:off x="683568" y="116632"/>
            <a:ext cx="3291840" cy="2808312"/>
          </a:xfrm>
          <a:prstGeom prst="rect">
            <a:avLst/>
          </a:prstGeom>
        </p:spPr>
      </p:pic>
    </p:spTree>
    <p:extLst>
      <p:ext uri="{BB962C8B-B14F-4D97-AF65-F5344CB8AC3E}">
        <p14:creationId xmlns:p14="http://schemas.microsoft.com/office/powerpoint/2010/main" val="3285692048"/>
      </p:ext>
    </p:extLst>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l" altLang="ko-KR" sz="2800">
                <a:solidFill>
                  <a:schemeClr val="tx1">
                    <a:lumMod val="65000"/>
                    <a:lumOff val="35000"/>
                  </a:schemeClr>
                </a:solidFill>
              </a:rPr>
              <a:t>Και ο Θεός τους άφησε να ξέρουν πώς να χρησιμοποιούν κάθε άρθρο όταν λατρεύουν τον Θεό στη Σκηνή του Μαρτυρίου.</a:t>
            </a:r>
            <a:endParaRPr xmlns:a="http://schemas.openxmlformats.org/drawingml/2006/main" lang="ko-KR" altLang="en-US" sz="2800">
              <a:solidFill>
                <a:schemeClr val="tx1">
                  <a:lumMod val="65000"/>
                  <a:lumOff val="35000"/>
                </a:schemeClr>
              </a:solidFill>
            </a:endParaRPr>
          </a:p>
        </p:txBody>
      </p:sp>
      <p:pic>
        <p:nvPicPr>
          <p:cNvPr id="5" name="그림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71800" y="883058"/>
            <a:ext cx="6172200" cy="5010150"/>
          </a:xfrm>
          <a:prstGeom prst="rect">
            <a:avLst/>
          </a:prstGeom>
        </p:spPr>
      </p:pic>
      <p:pic>
        <p:nvPicPr>
          <p:cNvPr id="6" name="그림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7583" y="980728"/>
            <a:ext cx="2368263" cy="2160240"/>
          </a:xfrm>
          <a:prstGeom prst="rect">
            <a:avLst/>
          </a:prstGeom>
        </p:spPr>
      </p:pic>
    </p:spTree>
    <p:extLst>
      <p:ext uri="{BB962C8B-B14F-4D97-AF65-F5344CB8AC3E}">
        <p14:creationId xmlns:p14="http://schemas.microsoft.com/office/powerpoint/2010/main" val="3772287481"/>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l" altLang="ko-KR" sz="2800">
                <a:solidFill>
                  <a:schemeClr val="tx1">
                    <a:lumMod val="65000"/>
                    <a:lumOff val="35000"/>
                  </a:schemeClr>
                </a:solidFill>
              </a:rPr>
              <a:t>Ο Μωυσής και ο λαός των Ισραηλιτών έφτιαξαν τη Σκηνή του Μαρτυρίου - τον Οίκο του Θεού - σύμφωνα με τις οδηγίες του Θεού.</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rcRect b="5063"/>
          <a:stretch>
            <a:fillRect/>
          </a:stretch>
        </p:blipFill>
        <p:spPr>
          <a:xfrm>
            <a:off x="0" y="0"/>
            <a:ext cx="9144000" cy="5805264"/>
          </a:xfrm>
          <a:prstGeom prst="rect">
            <a:avLst/>
          </a:prstGeom>
        </p:spPr>
      </p:pic>
    </p:spTree>
    <p:extLst>
      <p:ext uri="{BB962C8B-B14F-4D97-AF65-F5344CB8AC3E}">
        <p14:creationId xmlns:p14="http://schemas.microsoft.com/office/powerpoint/2010/main" val="2780629023"/>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3838" y="5565338"/>
            <a:ext cx="9207838" cy="129266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l" altLang="ko-KR" sz="2600">
                <a:solidFill>
                  <a:schemeClr val="tx1">
                    <a:lumMod val="65000"/>
                    <a:lumOff val="35000"/>
                  </a:schemeClr>
                </a:solidFill>
              </a:rPr>
              <a:t>Την ημέρα που στήθηκε η σκηνή, το σύννεφο που έδειχνε τη δόξα του Θεού το σκέπασε. Η σκηνή ήταν το σημάδι ότι ο Θεός ήταν με τους Ισραηλίτες.</a:t>
            </a:r>
            <a:endParaRPr xmlns:a="http://schemas.openxmlformats.org/drawingml/2006/main" lang="ko-KR" altLang="en-US" sz="2600">
              <a:solidFill>
                <a:schemeClr val="tx1">
                  <a:lumMod val="65000"/>
                  <a:lumOff val="35000"/>
                </a:schemeClr>
              </a:solidFill>
            </a:endParaRPr>
          </a:p>
        </p:txBody>
      </p:sp>
      <p:pic>
        <p:nvPicPr>
          <p:cNvPr id="5" name="그림 4"/>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tretch>
            <a:fillRect/>
          </a:stretch>
        </p:blipFill>
        <p:spPr>
          <a:xfrm>
            <a:off x="-14720" y="0"/>
            <a:ext cx="9158720" cy="5445224"/>
          </a:xfrm>
          <a:prstGeom prst="rect">
            <a:avLst/>
          </a:prstGeom>
        </p:spPr>
      </p:pic>
    </p:spTree>
    <p:extLst>
      <p:ext uri="{BB962C8B-B14F-4D97-AF65-F5344CB8AC3E}">
        <p14:creationId xmlns:p14="http://schemas.microsoft.com/office/powerpoint/2010/main" val="2758562969"/>
      </p:ext>
    </p:extLst>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el" altLang="ko-KR" sz="4000">
                <a:solidFill>
                  <a:srgbClr val="FF0000"/>
                </a:solidFill>
              </a:rPr>
              <a:t>Το σημερινό μάθημα</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33499"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07704" y="8269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124744"/>
            <a:ext cx="8208912" cy="397031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el" altLang="ko-KR" sz="3600">
                <a:solidFill>
                  <a:schemeClr val="tx1">
                    <a:lumMod val="65000"/>
                    <a:lumOff val="35000"/>
                  </a:schemeClr>
                </a:solidFill>
              </a:rPr>
              <a:t>Ο Θεός άφησε τους Ισραηλίτες να φτιάξουν τη σκηνή - τον οίκο του Θεού, και τους έκανε να ζουν με τη σκηνή ως κέντρο τους.</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el" altLang="ko-KR" sz="3600">
                <a:solidFill>
                  <a:schemeClr val="tx1">
                    <a:lumMod val="65000"/>
                    <a:lumOff val="35000"/>
                  </a:schemeClr>
                </a:solidFill>
              </a:rPr>
              <a:t>Πρέπει να ζούμε με τον Θεό ως κέντρο του νου και της ζωής μας.</a:t>
            </a:r>
          </a:p>
        </p:txBody>
      </p:sp>
    </p:spTree>
    <p:extLst>
      <p:ext uri="{BB962C8B-B14F-4D97-AF65-F5344CB8AC3E}">
        <p14:creationId xmlns:p14="http://schemas.microsoft.com/office/powerpoint/2010/main" val="492689379"/>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2738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el" altLang="ko-KR" sz="3200">
                <a:solidFill>
                  <a:srgbClr val="FF0000"/>
                </a:solidFill>
              </a:rPr>
              <a:t>Θεός?</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l" altLang="ko-KR" sz="3600">
                <a:solidFill>
                  <a:srgbClr val="C00000"/>
                </a:solidFill>
              </a:rPr>
              <a:t>Θεός..</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l" altLang="ko-KR" sz="3600">
                <a:solidFill>
                  <a:schemeClr val="tx1">
                    <a:lumMod val="65000"/>
                    <a:lumOff val="35000"/>
                  </a:schemeClr>
                </a:solidFill>
              </a:rPr>
              <a:t>Ο Θεός ζει μαζί μας, περπατά μαζί μας, μας οδηγεί και μιλά μαζί μας.</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691010094"/>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el" altLang="ko-KR" sz="4000">
                <a:solidFill>
                  <a:srgbClr val="FF0000"/>
                </a:solidFill>
              </a:rPr>
              <a:t>Το σημερινό Κουίζ</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75355" y="102241"/>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89806" y="8029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l" altLang="ko-KR" sz="3600">
                <a:solidFill>
                  <a:schemeClr val="tx1">
                    <a:lumMod val="65000"/>
                    <a:lumOff val="35000"/>
                  </a:schemeClr>
                </a:solidFill>
              </a:rPr>
              <a:t>Τι άφησε ο Θεός να φτιάξουν οι Ισραηλίτες;</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l" altLang="en-US" sz="2800">
                <a:solidFill>
                  <a:schemeClr val="tx1">
                    <a:lumMod val="65000"/>
                    <a:lumOff val="35000"/>
                  </a:schemeClr>
                </a:solidFill>
              </a:rPr>
              <a:t>① </a:t>
            </a:r>
            <a:r xmlns:a="http://schemas.openxmlformats.org/drawingml/2006/main">
              <a:rPr lang="el" altLang="ko-KR" sz="2800">
                <a:solidFill>
                  <a:schemeClr val="tx1">
                    <a:lumMod val="65000"/>
                    <a:lumOff val="35000"/>
                  </a:schemeClr>
                </a:solidFill>
              </a:rPr>
              <a:t>Χρυσό Μοσχάρι</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l" altLang="en-US" sz="2800">
                <a:solidFill>
                  <a:schemeClr val="tx1">
                    <a:lumMod val="65000"/>
                    <a:lumOff val="35000"/>
                  </a:schemeClr>
                </a:solidFill>
              </a:rPr>
              <a:t>② </a:t>
            </a:r>
            <a:r xmlns:a="http://schemas.openxmlformats.org/drawingml/2006/main">
              <a:rPr lang="el" altLang="ko-KR" sz="2800">
                <a:solidFill>
                  <a:schemeClr val="tx1">
                    <a:lumMod val="65000"/>
                    <a:lumOff val="35000"/>
                  </a:schemeClr>
                </a:solidFill>
              </a:rPr>
              <a:t>Δέκα Εντολές</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l" altLang="en-US" sz="2800">
                <a:solidFill>
                  <a:schemeClr val="tx1">
                    <a:lumMod val="65000"/>
                    <a:lumOff val="35000"/>
                  </a:schemeClr>
                </a:solidFill>
              </a:rPr>
              <a:t>③ </a:t>
            </a:r>
            <a:r xmlns:a="http://schemas.openxmlformats.org/drawingml/2006/main">
              <a:rPr lang="el" altLang="ko-KR" sz="2800">
                <a:solidFill>
                  <a:schemeClr val="tx1">
                    <a:lumMod val="65000"/>
                    <a:lumOff val="35000"/>
                  </a:schemeClr>
                </a:solidFill>
              </a:rPr>
              <a:t>Παλάτι</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l" altLang="en-US" sz="2800">
                <a:solidFill>
                  <a:schemeClr val="tx1">
                    <a:lumMod val="65000"/>
                    <a:lumOff val="35000"/>
                  </a:schemeClr>
                </a:solidFill>
              </a:rPr>
              <a:t>④ </a:t>
            </a:r>
            <a:r xmlns:a="http://schemas.openxmlformats.org/drawingml/2006/main">
              <a:rPr lang="el" altLang="ko-KR" sz="2800">
                <a:solidFill>
                  <a:schemeClr val="tx1">
                    <a:lumMod val="65000"/>
                    <a:lumOff val="35000"/>
                  </a:schemeClr>
                </a:solidFill>
              </a:rPr>
              <a:t>The Tabernacle-The House of God</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164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l" altLang="en-US" sz="2800">
                <a:solidFill>
                  <a:srgbClr val="FF0000"/>
                </a:solidFill>
              </a:rPr>
              <a:t>④ </a:t>
            </a:r>
            <a:r xmlns:a="http://schemas.openxmlformats.org/drawingml/2006/main">
              <a:rPr lang="el" altLang="ko-KR" sz="2800">
                <a:solidFill>
                  <a:srgbClr val="FF0000"/>
                </a:solidFill>
              </a:rPr>
              <a:t>The Tabernacle-The House of God</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366781435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el" altLang="ko-KR" sz="4000">
                <a:solidFill>
                  <a:srgbClr val="FF0000"/>
                </a:solidFill>
              </a:rPr>
              <a:t>Ο σημερινός λόγος</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88502" y="5161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38050" y="60640"/>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l" altLang="ko-KR" sz="3600">
                <a:solidFill>
                  <a:schemeClr val="bg1">
                    <a:lumMod val="50000"/>
                  </a:schemeClr>
                </a:solidFill>
              </a:rPr>
              <a:t>Την ημέρα που στήθηκε η σκηνή του Μαρτυρίου, το σύννεφο το σκέπασε. Από το βράδυ μέχρι το πρωί το σύννεφο πάνω από τη σκηνή έμοιαζε με φωτιά.</a:t>
            </a:r>
            <a:endParaRPr xmlns:a="http://schemas.openxmlformats.org/drawingml/2006/main" lang="ko-KR" altLang="en-US" sz="3600">
              <a:solidFill>
                <a:schemeClr val="bg1">
                  <a:lumMod val="50000"/>
                </a:schemeClr>
              </a:solidFill>
            </a:endParaRPr>
          </a:p>
        </p:txBody>
      </p:sp>
      <p:sp>
        <p:nvSpPr>
          <p:cNvPr id="24" name="TextBox 23"/>
          <p:cNvSpPr txBox="1"/>
          <p:nvPr/>
        </p:nvSpPr>
        <p:spPr>
          <a:xfrm>
            <a:off x="4952296" y="4945780"/>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el" altLang="ko-KR" sz="2800">
                <a:solidFill>
                  <a:schemeClr val="tx1">
                    <a:lumMod val="65000"/>
                    <a:lumOff val="35000"/>
                  </a:schemeClr>
                </a:solidFill>
              </a:rPr>
              <a:t>Αριθμοί</a:t>
            </a:r>
            <a:r xmlns:a="http://schemas.openxmlformats.org/drawingml/2006/main">
              <a:rPr lang="el" altLang="en-US" sz="2800">
                <a:solidFill>
                  <a:schemeClr val="tx1">
                    <a:lumMod val="65000"/>
                    <a:lumOff val="35000"/>
                  </a:schemeClr>
                </a:solidFill>
              </a:rPr>
              <a:t> </a:t>
            </a:r>
            <a:r xmlns:a="http://schemas.openxmlformats.org/drawingml/2006/main">
              <a:rPr lang="el" altLang="ko-KR" sz="2800">
                <a:solidFill>
                  <a:schemeClr val="tx1">
                    <a:lumMod val="65000"/>
                    <a:lumOff val="35000"/>
                  </a:schemeClr>
                </a:solidFill>
              </a:rPr>
              <a:t>9:15</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516880787"/>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l" altLang="ko-KR" b="1">
                <a:solidFill>
                  <a:schemeClr val="tx1">
                    <a:lumMod val="50000"/>
                    <a:lumOff val="50000"/>
                  </a:schemeClr>
                </a:solidFill>
              </a:rPr>
              <a:t>Νο. 24</a:t>
            </a:r>
            <a:r xmlns:a="http://schemas.openxmlformats.org/drawingml/2006/main">
              <a:rPr lang="el" altLang="en-US" b="1">
                <a:solidFill>
                  <a:schemeClr val="tx1">
                    <a:lumMod val="50000"/>
                    <a:lumOff val="50000"/>
                  </a:schemeClr>
                </a:solidFill>
              </a:rPr>
              <a:t> </a:t>
            </a:r>
            <a:r xmlns:a="http://schemas.openxmlformats.org/drawingml/2006/main">
              <a:rPr lang="el" altLang="ko-KR" b="1">
                <a:solidFill>
                  <a:schemeClr val="tx1">
                    <a:lumMod val="50000"/>
                    <a:lumOff val="50000"/>
                  </a:schemeClr>
                </a:solidFill>
              </a:rPr>
              <a:t>ο</a:t>
            </a:r>
            <a:r xmlns:a="http://schemas.openxmlformats.org/drawingml/2006/main">
              <a:rPr lang="el" altLang="en-US" b="1">
                <a:solidFill>
                  <a:schemeClr val="tx1">
                    <a:lumMod val="50000"/>
                    <a:lumOff val="50000"/>
                  </a:schemeClr>
                </a:solidFill>
              </a:rPr>
              <a:t> </a:t>
            </a:r>
            <a:r xmlns:a="http://schemas.openxmlformats.org/drawingml/2006/main">
              <a:rPr lang="el" altLang="ko-KR" b="1">
                <a:solidFill>
                  <a:schemeClr val="tx1">
                    <a:lumMod val="50000"/>
                    <a:lumOff val="50000"/>
                  </a:schemeClr>
                </a:solidFill>
              </a:rPr>
              <a:t>λέξη</a:t>
            </a:r>
            <a:r xmlns:a="http://schemas.openxmlformats.org/drawingml/2006/main">
              <a:rPr lang="el" altLang="en-US" b="1">
                <a:solidFill>
                  <a:schemeClr val="tx1">
                    <a:lumMod val="50000"/>
                    <a:lumOff val="50000"/>
                  </a:schemeClr>
                </a:solidFill>
              </a:rPr>
              <a:t> </a:t>
            </a:r>
            <a:r xmlns:a="http://schemas.openxmlformats.org/drawingml/2006/main">
              <a:rPr lang="el" altLang="ko-KR" b="1">
                <a:solidFill>
                  <a:schemeClr val="tx1">
                    <a:lumMod val="50000"/>
                    <a:lumOff val="50000"/>
                  </a:schemeClr>
                </a:solidFill>
              </a:rPr>
              <a:t>του</a:t>
            </a:r>
            <a:r xmlns:a="http://schemas.openxmlformats.org/drawingml/2006/main">
              <a:rPr lang="el" altLang="en-US" b="1">
                <a:solidFill>
                  <a:schemeClr val="tx1">
                    <a:lumMod val="50000"/>
                    <a:lumOff val="50000"/>
                  </a:schemeClr>
                </a:solidFill>
              </a:rPr>
              <a:t> </a:t>
            </a:r>
            <a:r xmlns:a="http://schemas.openxmlformats.org/drawingml/2006/main">
              <a:rPr lang="el" altLang="ko-KR" b="1">
                <a:solidFill>
                  <a:schemeClr val="tx1">
                    <a:lumMod val="50000"/>
                    <a:lumOff val="50000"/>
                  </a:schemeClr>
                </a:solidFill>
              </a:rPr>
              <a:t>Θεός</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3931114" cy="144655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el" altLang="ko-KR" sz="4400"/>
              <a:t>Κατέρρευσε η Ιεριχώ</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pic>
        <p:nvPicPr>
          <p:cNvPr id="3" name="그림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66733" y="1196752"/>
            <a:ext cx="5065865" cy="4968000"/>
          </a:xfrm>
          <a:prstGeom prst="rect">
            <a:avLst/>
          </a:prstGeom>
        </p:spPr>
      </p:pic>
    </p:spTree>
    <p:extLst>
      <p:ext uri="{BB962C8B-B14F-4D97-AF65-F5344CB8AC3E}">
        <p14:creationId xmlns:p14="http://schemas.microsoft.com/office/powerpoint/2010/main" val="12995800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27384"/>
            <a:ext cx="4053592" cy="584775"/>
          </a:xfrm>
          <a:prstGeom prst="rect">
            <a:avLst/>
          </a:prstGeom>
          <a:noFill/>
        </p:spPr>
        <p:txBody>
          <a:bodyPr wrap="square" rtlCol="0">
            <a:spAutoFit/>
          </a:bodyPr>
          <a:lstStyle/>
          <a:p>
            <a:pPr xmlns:a="http://schemas.openxmlformats.org/drawingml/2006/main" algn="ctr"/>
            <a:r xmlns:a="http://schemas.openxmlformats.org/drawingml/2006/main">
              <a:rPr lang="el" altLang="ko-KR" sz="3200"/>
              <a:t>Ο Θεός είναι?</a:t>
            </a:r>
            <a:r xmlns:a="http://schemas.openxmlformats.org/drawingml/2006/main">
              <a:rPr lang="el"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p>
            <a:r xmlns:a="http://schemas.openxmlformats.org/drawingml/2006/main">
              <a:rPr lang="el" altLang="ko-KR" sz="3600">
                <a:solidFill>
                  <a:srgbClr val="C00000"/>
                </a:solidFill>
              </a:rPr>
              <a:t>Θεός..</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200329"/>
          </a:xfrm>
          <a:prstGeom prst="rect">
            <a:avLst/>
          </a:prstGeom>
          <a:noFill/>
        </p:spPr>
        <p:txBody>
          <a:bodyPr wrap="square" rtlCol="0">
            <a:spAutoFit/>
          </a:bodyPr>
          <a:lstStyle/>
          <a:p>
            <a:r xmlns:a="http://schemas.openxmlformats.org/drawingml/2006/main">
              <a:rPr lang="el" altLang="ko-KR" sz="3600">
                <a:solidFill>
                  <a:schemeClr val="tx1">
                    <a:lumMod val="65000"/>
                    <a:lumOff val="35000"/>
                  </a:schemeClr>
                </a:solidFill>
              </a:rPr>
              <a:t>Ο Θεός μας οδηγεί με τα τέλεια σχέδιά Του. Δεν υπάρχουν λάθη στα σχέδια του Θεού.</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3237399110"/>
      </p:ext>
    </p:extLst>
  </p:cSld>
  <p:clrMapOvr>
    <a:masterClrMapping/>
  </p:clrMapOvr>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el" altLang="ko-KR" sz="4000">
                <a:solidFill>
                  <a:srgbClr val="FF0000"/>
                </a:solidFill>
              </a:rPr>
              <a:t>Ο σημερινός λόγος</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3269" y="11260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25112" y="90494"/>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l" altLang="ko-KR" sz="3600">
                <a:solidFill>
                  <a:schemeClr val="tx1">
                    <a:lumMod val="65000"/>
                    <a:lumOff val="35000"/>
                  </a:schemeClr>
                </a:solidFill>
              </a:rPr>
              <a:t>Την έβδομη φορά, όταν οι ιερείς ήχησαν τη σάλπιγγα, ο Ιησούς του Ναυή πρόσταξε τον λαό: «Φωνάξτε, γιατί ο Κύριος σας έδωσε την πόλη!</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el" altLang="ko-KR" sz="2800">
                <a:solidFill>
                  <a:schemeClr val="tx1">
                    <a:lumMod val="65000"/>
                    <a:lumOff val="35000"/>
                  </a:schemeClr>
                </a:solidFill>
              </a:rPr>
              <a:t>Ιησούς του ναυή</a:t>
            </a:r>
            <a:r xmlns:a="http://schemas.openxmlformats.org/drawingml/2006/main">
              <a:rPr lang="el" altLang="en-US" sz="2800">
                <a:solidFill>
                  <a:schemeClr val="tx1">
                    <a:lumMod val="65000"/>
                    <a:lumOff val="35000"/>
                  </a:schemeClr>
                </a:solidFill>
              </a:rPr>
              <a:t> </a:t>
            </a:r>
            <a:r xmlns:a="http://schemas.openxmlformats.org/drawingml/2006/main">
              <a:rPr lang="el" altLang="ko-KR" sz="2800">
                <a:solidFill>
                  <a:schemeClr val="tx1">
                    <a:lumMod val="65000"/>
                    <a:lumOff val="35000"/>
                  </a:schemeClr>
                </a:solidFill>
              </a:rPr>
              <a:t>6:16</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858647056"/>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l" altLang="ko-KR" sz="2800">
                <a:solidFill>
                  <a:schemeClr val="tx1">
                    <a:lumMod val="65000"/>
                    <a:lumOff val="35000"/>
                  </a:schemeClr>
                </a:solidFill>
              </a:rPr>
              <a:t>Οι Ισραηλίτες ήθελαν να πάνε στη γη της επαγγελίας. Αλλά η Ιεριχώ, που ήταν ένα μεγάλο κάστρο, τους έκλεισε το δρόμο.</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877272"/>
          </a:xfrm>
          <a:prstGeom prst="rect">
            <a:avLst/>
          </a:prstGeom>
        </p:spPr>
      </p:pic>
    </p:spTree>
    <p:extLst>
      <p:ext uri="{BB962C8B-B14F-4D97-AF65-F5344CB8AC3E}">
        <p14:creationId xmlns:p14="http://schemas.microsoft.com/office/powerpoint/2010/main" val="243939452"/>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l" altLang="ko-KR" sz="2800">
                <a:solidFill>
                  <a:schemeClr val="tx1">
                    <a:lumMod val="65000"/>
                    <a:lumOff val="35000"/>
                  </a:schemeClr>
                </a:solidFill>
              </a:rPr>
              <a:t>Ο Θεός είπε στον Ιησού του Ναυή, που ήταν ο αρχηγός τους, πώς να καταστρέψει την Ιεριχώ.</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rcRect r="16832"/>
          <a:stretch>
            <a:fillRect/>
          </a:stretch>
        </p:blipFill>
        <p:spPr>
          <a:xfrm>
            <a:off x="783519" y="1"/>
            <a:ext cx="7604905" cy="5877272"/>
          </a:xfrm>
          <a:prstGeom prst="rect">
            <a:avLst/>
          </a:prstGeom>
        </p:spPr>
      </p:pic>
    </p:spTree>
    <p:extLst>
      <p:ext uri="{BB962C8B-B14F-4D97-AF65-F5344CB8AC3E}">
        <p14:creationId xmlns:p14="http://schemas.microsoft.com/office/powerpoint/2010/main" val="997125649"/>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l" altLang="ko-KR" sz="2800">
                <a:solidFill>
                  <a:schemeClr val="tx1">
                    <a:lumMod val="65000"/>
                    <a:lumOff val="35000"/>
                  </a:schemeClr>
                </a:solidFill>
              </a:rPr>
              <a:t>Ο λαός των Ισραηλιτών βάδισε γύρω από το τείχος της Ιεριχούς για επτά ημέρες σύμφωνα με τις οδηγίες του Θεού.</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877272"/>
          </a:xfrm>
          <a:prstGeom prst="rect">
            <a:avLst/>
          </a:prstGeom>
        </p:spPr>
      </p:pic>
    </p:spTree>
    <p:extLst>
      <p:ext uri="{BB962C8B-B14F-4D97-AF65-F5344CB8AC3E}">
        <p14:creationId xmlns:p14="http://schemas.microsoft.com/office/powerpoint/2010/main" val="4052908219"/>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l" altLang="ko-KR" sz="2800">
                <a:solidFill>
                  <a:schemeClr val="tx1">
                    <a:lumMod val="65000"/>
                    <a:lumOff val="35000"/>
                  </a:schemeClr>
                </a:solidFill>
              </a:rPr>
              <a:t>Ενώ βάδιζαν γύρω από το τείχος για έξι ημέρες, κάθε μέρα για μία φορά, ο Τζέρικο δεν κουνήθηκε ούτε εκατοστό.</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399"/>
            <a:ext cx="9144000" cy="5873873"/>
          </a:xfrm>
          <a:prstGeom prst="rect">
            <a:avLst/>
          </a:prstGeom>
        </p:spPr>
      </p:pic>
    </p:spTree>
    <p:extLst>
      <p:ext uri="{BB962C8B-B14F-4D97-AF65-F5344CB8AC3E}">
        <p14:creationId xmlns:p14="http://schemas.microsoft.com/office/powerpoint/2010/main" val="2318287723"/>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6092" y="5487957"/>
            <a:ext cx="9054634"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l" altLang="ko-KR" sz="2800">
                <a:solidFill>
                  <a:schemeClr val="tx1">
                    <a:lumMod val="65000"/>
                    <a:lumOff val="35000"/>
                  </a:schemeClr>
                </a:solidFill>
              </a:rPr>
              <a:t>Την έβδομη ημέρα, βάδισαν γύρω από αυτό για επτά φορές. Την έβδομη φορά, φώναξαν δυνατά, ο τοίχος κατέρρευσε.</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7"/>
            <a:ext cx="9144000" cy="5301305"/>
          </a:xfrm>
          <a:prstGeom prst="rect">
            <a:avLst/>
          </a:prstGeom>
        </p:spPr>
      </p:pic>
    </p:spTree>
    <p:extLst>
      <p:ext uri="{BB962C8B-B14F-4D97-AF65-F5344CB8AC3E}">
        <p14:creationId xmlns:p14="http://schemas.microsoft.com/office/powerpoint/2010/main" val="1887564298"/>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el" altLang="ko-KR" sz="4000">
                <a:solidFill>
                  <a:srgbClr val="FF0000"/>
                </a:solidFill>
              </a:rPr>
              <a:t>Το σημερινό μάθημα</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7621"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484784"/>
            <a:ext cx="8208912" cy="452431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el" altLang="ko-KR" sz="3200">
                <a:solidFill>
                  <a:schemeClr val="tx1">
                    <a:lumMod val="65000"/>
                    <a:lumOff val="35000"/>
                  </a:schemeClr>
                </a:solidFill>
              </a:rPr>
              <a:t>Οι Ισραηλίτες δεν μπορούσαν να καταστρέψουν την Ιεριχώ με τη δική τους δύναμη. Αλλά ο Θεός κατέστρεψε την Ιεριχώ με τη δική Του δύναμη για αυτούς.</a:t>
            </a: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el" altLang="ko-KR" sz="3200">
                <a:solidFill>
                  <a:schemeClr val="tx1">
                    <a:lumMod val="65000"/>
                    <a:lumOff val="35000"/>
                  </a:schemeClr>
                </a:solidFill>
              </a:rPr>
              <a:t>Οι Ισραηλίτες έχουν κερδίσει τη νίκη μέσω της υπακοής στον Θεό.</a:t>
            </a:r>
          </a:p>
          <a:p>
            <a:pPr xmlns:a="http://schemas.openxmlformats.org/drawingml/2006/main" algn="ctr"/>
            <a:r xmlns:a="http://schemas.openxmlformats.org/drawingml/2006/main">
              <a:rPr lang="el" altLang="ko-KR" sz="3200">
                <a:solidFill>
                  <a:schemeClr val="tx1">
                    <a:lumMod val="65000"/>
                    <a:lumOff val="35000"/>
                  </a:schemeClr>
                </a:solidFill>
              </a:rPr>
              <a:t>Ας ζήσουμε τη ζωή μας με υπακοή στον Θεό.</a:t>
            </a: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el" altLang="ko-KR" sz="3200">
                <a:solidFill>
                  <a:schemeClr val="tx1">
                    <a:lumMod val="65000"/>
                    <a:lumOff val="35000"/>
                  </a:schemeClr>
                </a:solidFill>
              </a:rPr>
              <a:t>Ας ευχαριστήσουμε τον Θεό που μας έκανε να κερδίσουμε!</a:t>
            </a:r>
          </a:p>
        </p:txBody>
      </p:sp>
    </p:spTree>
    <p:extLst>
      <p:ext uri="{BB962C8B-B14F-4D97-AF65-F5344CB8AC3E}">
        <p14:creationId xmlns:p14="http://schemas.microsoft.com/office/powerpoint/2010/main" val="1557932697"/>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472714" y="17389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el" altLang="ko-KR" sz="3200"/>
              <a:t>Θεός?</a:t>
            </a:r>
            <a:r xmlns:a="http://schemas.openxmlformats.org/drawingml/2006/main">
              <a:rPr lang="el"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7621" y="86425"/>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07704" y="14224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l" altLang="ko-KR" sz="3600">
                <a:solidFill>
                  <a:srgbClr val="C00000"/>
                </a:solidFill>
              </a:rPr>
              <a:t>Θεός..</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2308324"/>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l" altLang="ko-KR" sz="3600">
                <a:solidFill>
                  <a:schemeClr val="tx1">
                    <a:lumMod val="65000"/>
                    <a:lumOff val="35000"/>
                  </a:schemeClr>
                </a:solidFill>
              </a:rPr>
              <a:t>Ο Θεός δίνει τη νίκη για τον λαό Του μέσω της μεγάλης Δύναμής Του.</a:t>
            </a:r>
          </a:p>
          <a:p>
            <a:endParaRPr lang="en-US" altLang="ko-KR" sz="3600">
              <a:solidFill>
                <a:schemeClr val="tx1">
                  <a:lumMod val="65000"/>
                  <a:lumOff val="35000"/>
                </a:schemeClr>
              </a:solidFill>
            </a:endParaRPr>
          </a:p>
          <a:p>
            <a:r xmlns:a="http://schemas.openxmlformats.org/drawingml/2006/main">
              <a:rPr lang="el" altLang="ko-KR" sz="3600">
                <a:solidFill>
                  <a:schemeClr val="tx1">
                    <a:lumMod val="65000"/>
                    <a:lumOff val="35000"/>
                  </a:schemeClr>
                </a:solidFill>
              </a:rPr>
              <a:t>Είναι ο Θεός της Νίκης!</a:t>
            </a:r>
          </a:p>
        </p:txBody>
      </p:sp>
    </p:spTree>
    <p:extLst>
      <p:ext uri="{BB962C8B-B14F-4D97-AF65-F5344CB8AC3E}">
        <p14:creationId xmlns:p14="http://schemas.microsoft.com/office/powerpoint/2010/main" val="2768614659"/>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el" altLang="ko-KR" sz="4000">
                <a:solidFill>
                  <a:srgbClr val="FF0000"/>
                </a:solidFill>
              </a:rPr>
              <a:t>Το σημερινό Κουίζ</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69277" y="11930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8269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l" altLang="ko-KR" sz="3600">
                <a:solidFill>
                  <a:schemeClr val="tx1">
                    <a:lumMod val="65000"/>
                    <a:lumOff val="35000"/>
                  </a:schemeClr>
                </a:solidFill>
              </a:rPr>
              <a:t>Τι διέταξε ο Θεός στον Ιησού του Ναυή να καταστρέψει την Ιεριχώ;</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l" altLang="en-US" sz="2800">
                <a:solidFill>
                  <a:schemeClr val="tx1">
                    <a:lumMod val="65000"/>
                    <a:lumOff val="35000"/>
                  </a:schemeClr>
                </a:solidFill>
              </a:rPr>
              <a:t>① </a:t>
            </a:r>
            <a:r xmlns:a="http://schemas.openxmlformats.org/drawingml/2006/main">
              <a:rPr lang="el" altLang="ko-KR" sz="2800">
                <a:solidFill>
                  <a:schemeClr val="tx1">
                    <a:lumMod val="65000"/>
                    <a:lumOff val="35000"/>
                  </a:schemeClr>
                </a:solidFill>
              </a:rPr>
              <a:t>Ρίξτε πέτρες στην Ιεριχώ για επτά ημέρες.</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l" altLang="en-US" sz="2800">
                <a:solidFill>
                  <a:schemeClr val="tx1">
                    <a:lumMod val="65000"/>
                    <a:lumOff val="35000"/>
                  </a:schemeClr>
                </a:solidFill>
              </a:rPr>
              <a:t>② </a:t>
            </a:r>
            <a:r xmlns:a="http://schemas.openxmlformats.org/drawingml/2006/main">
              <a:rPr lang="el" altLang="ko-KR" sz="2800">
                <a:solidFill>
                  <a:schemeClr val="tx1">
                    <a:lumMod val="65000"/>
                    <a:lumOff val="35000"/>
                  </a:schemeClr>
                </a:solidFill>
              </a:rPr>
              <a:t>Προσευχήσου για επτά ημέρες για την Ιεριχώ.</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l" altLang="en-US" sz="2800">
                <a:solidFill>
                  <a:schemeClr val="tx1">
                    <a:lumMod val="65000"/>
                    <a:lumOff val="35000"/>
                  </a:schemeClr>
                </a:solidFill>
              </a:rPr>
              <a:t>③ </a:t>
            </a:r>
            <a:r xmlns:a="http://schemas.openxmlformats.org/drawingml/2006/main">
              <a:rPr lang="el" altLang="ko-KR" sz="2800">
                <a:solidFill>
                  <a:schemeClr val="tx1">
                    <a:lumMod val="65000"/>
                    <a:lumOff val="35000"/>
                  </a:schemeClr>
                </a:solidFill>
              </a:rPr>
              <a:t>Τραγουδήστε επαίνους για την Ιεριχώ για επτά ημέρες.</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l" altLang="ko-KR" sz="2800">
                <a:solidFill>
                  <a:schemeClr val="tx1">
                    <a:lumMod val="65000"/>
                    <a:lumOff val="35000"/>
                  </a:schemeClr>
                </a:solidFill>
              </a:rPr>
              <a:t>④ Πορεία στο τείχος της Ιεριχούς για επτά ημέρες και στις</a:t>
            </a:r>
          </a:p>
          <a:p>
            <a:r xmlns:a="http://schemas.openxmlformats.org/drawingml/2006/main">
              <a:rPr lang="el" altLang="ko-KR" sz="2800">
                <a:solidFill>
                  <a:schemeClr val="tx1">
                    <a:lumMod val="65000"/>
                    <a:lumOff val="35000"/>
                  </a:schemeClr>
                </a:solidFill>
              </a:rPr>
              <a:t>την τελευταία μέρα δώστε μια δυνατή κραυγή.</a:t>
            </a:r>
          </a:p>
        </p:txBody>
      </p:sp>
      <p:sp>
        <p:nvSpPr>
          <p:cNvPr id="24" name="TextBox 23"/>
          <p:cNvSpPr txBox="1"/>
          <p:nvPr/>
        </p:nvSpPr>
        <p:spPr>
          <a:xfrm>
            <a:off x="323528" y="5138027"/>
            <a:ext cx="8712968"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l" altLang="en-US" sz="2800">
                <a:solidFill>
                  <a:srgbClr val="FF0000"/>
                </a:solidFill>
              </a:rPr>
              <a:t>④ </a:t>
            </a:r>
            <a:r xmlns:a="http://schemas.openxmlformats.org/drawingml/2006/main">
              <a:rPr lang="el" altLang="ko-KR" sz="2800">
                <a:solidFill>
                  <a:srgbClr val="FF0000"/>
                </a:solidFill>
              </a:rPr>
              <a:t>Πορεία στο τείχος της Ιεριχούς για επτά ημέρες και στις</a:t>
            </a:r>
          </a:p>
          <a:p>
            <a:r xmlns:a="http://schemas.openxmlformats.org/drawingml/2006/main">
              <a:rPr lang="el" altLang="ko-KR" sz="2800">
                <a:solidFill>
                  <a:srgbClr val="FF0000"/>
                </a:solidFill>
              </a:rPr>
              <a:t>την τελευταία μέρα δώστε μια δυνατή κραυγή.</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1565250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el" altLang="ko-KR" sz="4000">
                <a:solidFill>
                  <a:srgbClr val="FF0000"/>
                </a:solidFill>
              </a:rPr>
              <a:t>Ο σημερινός λόγος</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3269" y="11260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25112" y="90494"/>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6414" y="1911636"/>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l" altLang="ko-KR" sz="3600">
                <a:solidFill>
                  <a:schemeClr val="tx1">
                    <a:lumMod val="65000"/>
                    <a:lumOff val="35000"/>
                  </a:schemeClr>
                </a:solidFill>
              </a:rPr>
              <a:t>Την έβδομη φορά, όταν οι ιερείς ήχησαν τη σάλπιγγα, ο Ιησούς του Ναυή πρόσταξε τον λαό: «Φωνάξτε, γιατί ο Κύριος σας έδωσε την πόλη!</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el" altLang="ko-KR" sz="2800">
                <a:solidFill>
                  <a:schemeClr val="tx1">
                    <a:lumMod val="65000"/>
                    <a:lumOff val="35000"/>
                  </a:schemeClr>
                </a:solidFill>
              </a:rPr>
              <a:t>Ιησούς του ναυή</a:t>
            </a:r>
            <a:r xmlns:a="http://schemas.openxmlformats.org/drawingml/2006/main">
              <a:rPr lang="el" altLang="en-US" sz="2800">
                <a:solidFill>
                  <a:schemeClr val="tx1">
                    <a:lumMod val="65000"/>
                    <a:lumOff val="35000"/>
                  </a:schemeClr>
                </a:solidFill>
              </a:rPr>
              <a:t> </a:t>
            </a:r>
            <a:r xmlns:a="http://schemas.openxmlformats.org/drawingml/2006/main">
              <a:rPr lang="el" altLang="ko-KR" sz="2800">
                <a:solidFill>
                  <a:schemeClr val="tx1">
                    <a:lumMod val="65000"/>
                    <a:lumOff val="35000"/>
                  </a:schemeClr>
                </a:solidFill>
              </a:rPr>
              <a:t>6:16</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596403546"/>
      </p:ext>
    </p:extLst>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AS_NET" val="6.0.16"/>
  <p:tag name="AS_OS" val="Microsoft Windows NT 10.0.20348.0"/>
  <p:tag name="AS_RELEASE_DATE" val="2021.05.14"/>
  <p:tag name="AS_TITLE" val="Aspose.Slides for .NET Standard 2.0"/>
  <p:tag name="AS_VERSION" val="21.5"/>
</p:tagLst>
</file>

<file path=ppt/theme/theme1.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a:ea typeface="Arial"/>
        <a:cs typeface="Arial"/>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a:ea typeface="Arial"/>
        <a:cs typeface="Arial"/>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1027</TotalTime>
  <Words>4457</Words>
  <Application>Microsoft Office PowerPoint</Application>
  <PresentationFormat>화면 슬라이드 쇼(4:3)</PresentationFormat>
  <Paragraphs>460</Paragraphs>
  <Slides>165</Slides>
  <Notes>4</Notes>
  <HiddenSlides>0</HiddenSlides>
  <MMClips>0</MMClips>
  <ScaleCrop>false</ScaleCrop>
  <HeadingPairs>
    <vt:vector size="6" baseType="variant">
      <vt:variant>
        <vt:lpstr>사용한 글꼴</vt:lpstr>
      </vt:variant>
      <vt:variant>
        <vt:i4>2</vt:i4>
      </vt:variant>
      <vt:variant>
        <vt:lpstr>테마</vt:lpstr>
      </vt:variant>
      <vt:variant>
        <vt:i4>5</vt:i4>
      </vt:variant>
      <vt:variant>
        <vt:lpstr>슬라이드 제목</vt:lpstr>
      </vt:variant>
      <vt:variant>
        <vt:i4>165</vt:i4>
      </vt:variant>
    </vt:vector>
  </HeadingPairs>
  <TitlesOfParts>
    <vt:vector size="172" baseType="lpstr">
      <vt:lpstr>맑은 고딕</vt:lpstr>
      <vt:lpstr>Arial</vt:lpstr>
      <vt:lpstr>Office 테마</vt:lpstr>
      <vt:lpstr>Office 테마</vt:lpstr>
      <vt:lpstr>Office 테마</vt:lpstr>
      <vt:lpstr>Office 테마</vt:lpstr>
      <vt:lpstr>Office 테마</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leo</dc:creator>
  <cp:lastModifiedBy>LG</cp:lastModifiedBy>
  <cp:revision>60</cp:revision>
  <dcterms:created xsi:type="dcterms:W3CDTF">2014-11-24T05:13:47Z</dcterms:created>
  <dcterms:modified xsi:type="dcterms:W3CDTF">2023-09-25T07:41:07Z</dcterms:modified>
</cp:coreProperties>
</file>